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7" r:id="rId4"/>
    <p:sldId id="265" r:id="rId5"/>
    <p:sldId id="264" r:id="rId6"/>
    <p:sldId id="266" r:id="rId7"/>
    <p:sldId id="263" r:id="rId8"/>
    <p:sldId id="261" r:id="rId9"/>
    <p:sldId id="260" r:id="rId10"/>
    <p:sldId id="259" r:id="rId11"/>
    <p:sldId id="272" r:id="rId12"/>
    <p:sldId id="273" r:id="rId13"/>
    <p:sldId id="258" r:id="rId14"/>
    <p:sldId id="284" r:id="rId15"/>
    <p:sldId id="287" r:id="rId16"/>
    <p:sldId id="289" r:id="rId17"/>
    <p:sldId id="288" r:id="rId18"/>
    <p:sldId id="271" r:id="rId19"/>
    <p:sldId id="270" r:id="rId20"/>
    <p:sldId id="274" r:id="rId21"/>
    <p:sldId id="275" r:id="rId22"/>
    <p:sldId id="276" r:id="rId23"/>
    <p:sldId id="269" r:id="rId24"/>
    <p:sldId id="279" r:id="rId25"/>
    <p:sldId id="278" r:id="rId26"/>
    <p:sldId id="277" r:id="rId27"/>
    <p:sldId id="268" r:id="rId28"/>
    <p:sldId id="283" r:id="rId29"/>
    <p:sldId id="282" r:id="rId30"/>
    <p:sldId id="280" r:id="rId31"/>
    <p:sldId id="281" r:id="rId32"/>
    <p:sldId id="285" r:id="rId33"/>
    <p:sldId id="290" r:id="rId34"/>
    <p:sldId id="291" r:id="rId35"/>
    <p:sldId id="295" r:id="rId36"/>
    <p:sldId id="294" r:id="rId37"/>
    <p:sldId id="293" r:id="rId38"/>
    <p:sldId id="298" r:id="rId39"/>
    <p:sldId id="292" r:id="rId40"/>
    <p:sldId id="296" r:id="rId41"/>
    <p:sldId id="297" r:id="rId42"/>
    <p:sldId id="301" r:id="rId43"/>
    <p:sldId id="299" r:id="rId44"/>
    <p:sldId id="300" r:id="rId45"/>
    <p:sldId id="302" r:id="rId46"/>
    <p:sldId id="286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43C0C"/>
    <a:srgbClr val="833C0B"/>
    <a:srgbClr val="FFFF00"/>
    <a:srgbClr val="0066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87" autoAdjust="0"/>
    <p:restoredTop sz="98179" autoAdjust="0"/>
  </p:normalViewPr>
  <p:slideViewPr>
    <p:cSldViewPr snapToGrid="0">
      <p:cViewPr>
        <p:scale>
          <a:sx n="82" d="100"/>
          <a:sy n="82" d="100"/>
        </p:scale>
        <p:origin x="-1620" y="-7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7B1D42-DC93-4E3E-9730-F8195B9C1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8EA7D3A-6C2F-4F41-990D-45B0C8DE4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28A535F-CF8E-40BD-84D7-F789B85CA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DA38-4A68-4702-A234-353FB7D1DDD6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5A146F0-0674-4D0F-AA56-8C05BD03A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BD8B329-740E-4E51-8754-15F9795BB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154B-9CF2-4D7A-ACBC-CEAAC2413D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72055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2570D0-F826-4170-A584-783D2B874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4621CF7-39A8-4EB7-A7E3-D21EF3750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985D09-6607-4E5D-B53C-DC3F626F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DA38-4A68-4702-A234-353FB7D1DDD6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A109B1B-48D7-4891-B1A6-C3CB3CA23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793B8E7-4904-41BA-8BF5-B9CA14143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154B-9CF2-4D7A-ACBC-CEAAC2413D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3699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9D38ED8-9745-402D-A4BB-9B07ADE148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6B2CCD9-6193-4FD7-BEEF-8C354CE51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E9BE5F-8448-4E7C-BBAF-0FE664E97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DA38-4A68-4702-A234-353FB7D1DDD6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95B50F7-C74A-40E1-AC94-DBA435489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76F1AF-0DB9-49F4-86A7-52B827FD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154B-9CF2-4D7A-ACBC-CEAAC2413D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6926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894EE8-2773-4A89-8AC9-1C18934A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858351D-1346-4198-8127-2D7B139D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DDC290A-9249-4ED9-B597-ED1E077D8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DA38-4A68-4702-A234-353FB7D1DDD6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88BC319-7038-4E14-B917-0018D4FA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DEEC30-B0AE-4FEB-8DC8-954E70655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154B-9CF2-4D7A-ACBC-CEAAC2413D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5644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CAD1F8-9526-4DB6-8E82-DE8CF3BA3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17F34D1-74AF-4070-B5F2-A92DBF124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B8A31C8-CFD1-4586-967C-A26C8454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DA38-4A68-4702-A234-353FB7D1DDD6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A47CFE4-842D-465F-B8A8-3EEE50B58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CD46076-9D25-4307-BC39-117128BD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154B-9CF2-4D7A-ACBC-CEAAC2413D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1437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C7CCB8-9549-4AB5-B7B0-529EA6F6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78D56BC-4ED7-41E9-8FD4-F1D4C4478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9674381-74B8-4396-AD92-5BD9FE488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C4D0F58-BBCC-452D-AA7A-BD3348582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DA38-4A68-4702-A234-353FB7D1DDD6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73DD4BE-A08C-4556-8D75-AF4F370C7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136D3E4-3BF5-4B77-8E8C-21C157E7D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154B-9CF2-4D7A-ACBC-CEAAC2413D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47789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0A875E-C449-4FCF-B427-9327AE94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7DA570D-7203-4183-9B12-1096DDF48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6A9FBD5-5A00-40D9-80FD-18D1DA1E3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13C09EA-0C18-4DA6-9B2F-D4BE7D58F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6C12366-2C2B-42D1-8F45-CD4BB1B2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D254485-2F8E-4FC0-BA5D-C41F8DD67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DA38-4A68-4702-A234-353FB7D1DDD6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BED734C-C392-4E4C-8A7E-F58DFA2A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9C893C1-179B-4083-A0DA-CBB21A2FF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154B-9CF2-4D7A-ACBC-CEAAC2413D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21484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E80ECD-7EF6-4485-ADCB-466DCE68E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B1FE1C1-43AD-400B-A1EE-0DD081112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DA38-4A68-4702-A234-353FB7D1DDD6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CC8A072-E963-42B5-B675-5098CB5A2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9EF7F2A-48CC-40B2-AFC0-1C590CD4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154B-9CF2-4D7A-ACBC-CEAAC2413D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0400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AFBCE8F-41A7-4DE8-9447-C980719B0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DA38-4A68-4702-A234-353FB7D1DDD6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1A6016B-F860-4A43-B465-B1AD1A742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50936DF-EECB-49A4-A406-D21CF036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154B-9CF2-4D7A-ACBC-CEAAC2413D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60027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5FCFE2-7E5A-4D2E-959D-ABA7DB85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B2ADBA-6391-4E58-8484-ECCF3CE90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5F0DFEA-4199-4CEB-99EE-5510A7356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0251559-0A7C-423E-982D-F5364FE30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DA38-4A68-4702-A234-353FB7D1DDD6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A34CCE8-7815-4685-A3DA-0850C6A0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13DF5BD-980B-4038-A86F-3E6B139F8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154B-9CF2-4D7A-ACBC-CEAAC2413D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75917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D3784D-DB15-443E-9C17-6ACBCD270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B89BE07-4FAE-4ACF-9FCA-2A301B5D13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515F55E-CD5E-474B-8295-6C6AEA8E5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1C390C-73C0-4FE2-B082-5113F0018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DA38-4A68-4702-A234-353FB7D1DDD6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55904C9-7EA2-4739-8B18-0651870A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734599C-4322-434F-BB06-547EDFB27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154B-9CF2-4D7A-ACBC-CEAAC2413D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96017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4FF741-D009-4E37-B9BE-CBDB8889B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A99C463-9BD1-4328-9590-5BE7B6297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97BA3CC-0829-4FCB-B889-EB63FC017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3DA38-4A68-4702-A234-353FB7D1DDD6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C84EB9B-42E3-4B44-9694-4A3373E9E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341771F-E754-4542-B685-A4E0ADE0E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7154B-9CF2-4D7A-ACBC-CEAAC2413D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159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utube.ru/video/769b99c6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video.ru/video197510686_456239332?ref_domain=yastatic.net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4" name="Содержимое 3" descr="a23eeb2c-69f7-5810-b21a-c0ce61a51d6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cs typeface="Microsoft Uighur" pitchFamily="2" charset="-78"/>
            </a:endParaRPr>
          </a:p>
          <a:p>
            <a:pPr algn="ctr"/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Муниципальни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бйуджетни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школал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хьалхара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дешаран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 </a:t>
            </a:r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учреждени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«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Гуьмсан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муниципальни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 к1оштан Гудермес «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Берийн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беш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 №9 «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Табарак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» </a:t>
            </a:r>
          </a:p>
          <a:p>
            <a:pPr algn="ctr"/>
            <a:endParaRPr lang="ru-RU" sz="2800" b="1" i="1" dirty="0" smtClean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Franklin Gothic Medium" pitchFamily="34" charset="0"/>
              <a:cs typeface="Microsoft Uighur" pitchFamily="2" charset="-78"/>
            </a:endParaRPr>
          </a:p>
          <a:p>
            <a:pPr algn="ctr"/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Районан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 </a:t>
            </a:r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проекти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 конкурс «</a:t>
            </a:r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Йовра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 </a:t>
            </a:r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Йоцу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Microsoft Uighur" pitchFamily="2" charset="-78"/>
              </a:rPr>
              <a:t> Ц1е»</a:t>
            </a:r>
            <a:endParaRPr lang="ru-RU" b="1" i="1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Franklin Gothic Medium" pitchFamily="34" charset="0"/>
              <a:cs typeface="Microsoft Uighur" pitchFamily="2" charset="-78"/>
            </a:endParaRPr>
          </a:p>
          <a:p>
            <a:pPr algn="ctr"/>
            <a:endParaRPr lang="ru-RU" i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Franklin Gothic Medium" pitchFamily="34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</a:rPr>
              <a:t>Проект 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</a:rPr>
              <a:t>«</a:t>
            </a:r>
            <a:r>
              <a:rPr lang="ru-RU" sz="40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</a:rPr>
              <a:t>Турпалхой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</a:rPr>
              <a:t> ВОВ а, СВО - </a:t>
            </a:r>
            <a:r>
              <a:rPr lang="ru-RU" sz="40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</a:rPr>
              <a:t>Вайн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</a:rPr>
              <a:t> </a:t>
            </a:r>
            <a:r>
              <a:rPr lang="ru-RU" sz="40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</a:rPr>
              <a:t>махкахой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</a:rPr>
              <a:t>»</a:t>
            </a:r>
          </a:p>
          <a:p>
            <a:pPr algn="ctr"/>
            <a:endParaRPr lang="ru-RU" sz="2800" b="1" i="1" dirty="0" smtClean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Franklin Gothic Medium" pitchFamily="34" charset="0"/>
              <a:cs typeface="Times New Roman" pitchFamily="18" charset="0"/>
            </a:endParaRPr>
          </a:p>
          <a:p>
            <a:pPr algn="ctr"/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Times New Roman" pitchFamily="18" charset="0"/>
              </a:rPr>
              <a:t>Проектан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Times New Roman" pitchFamily="18" charset="0"/>
              </a:rPr>
              <a:t>куьйгалхо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Times New Roman" pitchFamily="18" charset="0"/>
              </a:rPr>
              <a:t>                                                                    </a:t>
            </a:r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Times New Roman" pitchFamily="18" charset="0"/>
              </a:rPr>
              <a:t>Лакхара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Times New Roman" pitchFamily="18" charset="0"/>
              </a:rPr>
              <a:t>кхиорхо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Times New Roman" pitchFamily="18" charset="0"/>
              </a:rPr>
              <a:t>Туршиева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Times New Roman" pitchFamily="18" charset="0"/>
              </a:rPr>
              <a:t> С.Ш-М.</a:t>
            </a:r>
          </a:p>
          <a:p>
            <a:pPr algn="ctr"/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Times New Roman" pitchFamily="18" charset="0"/>
              </a:rPr>
              <a:t>                                                                                             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itchFamily="34" charset="0"/>
                <a:cs typeface="Times New Roman" pitchFamily="18" charset="0"/>
              </a:rPr>
              <a:t>2024 – 2025ш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cs typeface="Times New Roman" pitchFamily="18" charset="0"/>
              </a:rPr>
              <a:t>.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78466" y="854839"/>
            <a:ext cx="74337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Сатуьйсуш</a:t>
            </a:r>
            <a:r>
              <a:rPr lang="ru-RU" sz="24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долу </a:t>
            </a:r>
            <a:r>
              <a:rPr lang="ru-RU" sz="2400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жамӀ</a:t>
            </a:r>
            <a:r>
              <a:rPr lang="ru-RU" sz="24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Дай-нанойн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шигара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позици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кхиъна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шайн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оьздангаллин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а, патриотически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кхиорехь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кхетош-кхиорехь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Хьехархоша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шайн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корматаллин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тӀегӀа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хьехаран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зеделларг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лакхадаьккхира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61943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2727" y="546574"/>
            <a:ext cx="11730181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000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кхочушъяран</a:t>
            </a:r>
            <a:r>
              <a:rPr lang="ru-RU" sz="20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мур</a:t>
            </a:r>
            <a:r>
              <a:rPr lang="ru-RU" sz="20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1-ра этап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кечамбаран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Ӏалашо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патриотически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кхетош-кхиоран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программа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кхолларан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хьелаш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кечдар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Нормативни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бакъонаш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Ӏамор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темина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лерина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интернет-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ресурсаш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Ӏамор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Тобанийн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предметни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гонах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лаьцна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анализ яр.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4. Патриотически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кхетош-кхиоран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проект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хӀоттор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йийцаре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яр.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5. Проект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кхочушъяран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материальни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технически, педагогически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хьелаш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талла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2-г1а этап 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коьрта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Ӏалашо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патриотически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кхетош-кхиоран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проект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кхочушъяр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ГӀуллакхийн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чулацам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кхетош-кхиоран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тӀеӀаткъам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баран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уггар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эвсаре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кепаш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некъаш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къастор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Тобанийн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предметни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гонах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хьалдолуш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хилар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3. Патриотически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кхетош-кхиоран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хьокъехь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методически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рекомендацеш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кхочушъяр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Юкъараллин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организацешца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бешан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зӀенаш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уьйраш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шоръяр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чӀагӀъяр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5. Патриотически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кхетош-кхиоран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проект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кхочушъярехь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дай-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йукъаозор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3-г1а этап 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чаккхенан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Ӏалашо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кхочушъяран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жамӀаш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таллар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Белхан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жамӀаш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дар.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чаккхенан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презентаци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яр.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 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16550824"/>
              </p:ext>
            </p:extLst>
          </p:nvPr>
        </p:nvGraphicFramePr>
        <p:xfrm>
          <a:off x="1385454" y="907246"/>
          <a:ext cx="10280073" cy="5749434"/>
        </p:xfrm>
        <a:graphic>
          <a:graphicData uri="http://schemas.openxmlformats.org/drawingml/2006/table">
            <a:tbl>
              <a:tblPr/>
              <a:tblGrid>
                <a:gridCol w="39039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52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597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211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49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Хиламийн</a:t>
                      </a:r>
                      <a:r>
                        <a:rPr lang="ru-RU" sz="1400" b="1" baseline="0" dirty="0">
                          <a:latin typeface="Times New Roman"/>
                          <a:ea typeface="Calibri"/>
                          <a:cs typeface="Times New Roman"/>
                        </a:rPr>
                        <a:t> ц1е: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85" marR="55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Терахь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85" marR="55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Дакъалацархой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85" marR="55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Жоьпаллин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85" marR="55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985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Хьехархошца</a:t>
                      </a:r>
                      <a:r>
                        <a:rPr lang="ru-RU" sz="1400" b="1" baseline="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baseline="0" dirty="0" err="1">
                          <a:latin typeface="Times New Roman"/>
                          <a:ea typeface="Calibri"/>
                          <a:cs typeface="Times New Roman"/>
                        </a:rPr>
                        <a:t>болх</a:t>
                      </a:r>
                      <a:r>
                        <a:rPr lang="ru-RU" sz="1400" b="1" baseline="0" dirty="0">
                          <a:latin typeface="Times New Roman"/>
                          <a:ea typeface="Calibri"/>
                          <a:cs typeface="Times New Roman"/>
                        </a:rPr>
                        <a:t> бар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85" marR="55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36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хӀоттор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тӀечӀагӀъяр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 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Сийлахьчух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лаьцна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хиламаш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Даймехкан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тӀом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а, ДОО-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хь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турпалалла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йолу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махкахой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</a:t>
                      </a:r>
                    </a:p>
                  </a:txBody>
                  <a:tcPr marL="55985" marR="55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Товбецан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200" baseline="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aseline="0" dirty="0" err="1">
                          <a:latin typeface="Times New Roman"/>
                          <a:ea typeface="Calibri"/>
                          <a:cs typeface="Times New Roman"/>
                        </a:rPr>
                        <a:t>Лахьанан</a:t>
                      </a:r>
                      <a:r>
                        <a:rPr lang="ru-RU" sz="1200" baseline="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2024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Массо</a:t>
                      </a:r>
                      <a:r>
                        <a:rPr lang="ru-RU" sz="1200" baseline="0" dirty="0">
                          <a:latin typeface="Times New Roman"/>
                          <a:ea typeface="Calibri"/>
                          <a:cs typeface="Times New Roman"/>
                        </a:rPr>
                        <a:t> а </a:t>
                      </a:r>
                      <a:r>
                        <a:rPr lang="ru-RU" sz="1200" baseline="0" dirty="0" err="1">
                          <a:latin typeface="Times New Roman"/>
                          <a:ea typeface="Calibri"/>
                          <a:cs typeface="Times New Roman"/>
                        </a:rPr>
                        <a:t>хьехархо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Лакхара</a:t>
                      </a:r>
                      <a:r>
                        <a:rPr lang="ru-RU" sz="1200" baseline="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aseline="0" dirty="0" err="1">
                          <a:latin typeface="Times New Roman"/>
                          <a:ea typeface="Calibri"/>
                          <a:cs typeface="Times New Roman"/>
                        </a:rPr>
                        <a:t>хьехархо</a:t>
                      </a:r>
                      <a:r>
                        <a:rPr lang="ru-RU" sz="1200" baseline="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200" baseline="0" dirty="0" err="1">
                          <a:latin typeface="Times New Roman"/>
                          <a:ea typeface="Calibri"/>
                          <a:cs typeface="Times New Roman"/>
                        </a:rPr>
                        <a:t>массо</a:t>
                      </a:r>
                      <a:r>
                        <a:rPr lang="ru-RU" sz="1200" baseline="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aseline="0" dirty="0" err="1">
                          <a:latin typeface="Times New Roman"/>
                          <a:ea typeface="Calibri"/>
                          <a:cs typeface="Times New Roman"/>
                        </a:rPr>
                        <a:t>хенийн</a:t>
                      </a:r>
                      <a:r>
                        <a:rPr lang="ru-RU" sz="1200" baseline="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aseline="0" dirty="0" err="1">
                          <a:latin typeface="Times New Roman"/>
                          <a:ea typeface="Calibri"/>
                          <a:cs typeface="Times New Roman"/>
                        </a:rPr>
                        <a:t>хьехархо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7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Т1амах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хӀоттийна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план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кхочушъяр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хьокъехь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хьехархойн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цхьаьнакхетар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Даймехкан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тӀом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а, ДОО-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хь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турпалалла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йолу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махкахой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</a:t>
                      </a:r>
                    </a:p>
                  </a:txBody>
                  <a:tcPr marL="55985" marR="55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Лахьанан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2024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Массо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54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Мероприятеш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дӀаяхьаран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хьокъехь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хьехархойн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цхьаьнакхетар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85" marR="55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Массо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63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ТӀеман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теманашна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лерина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методически литература,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иллйустративни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материал,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исбаьхьаллин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дешнаш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хӀетал-металш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мультимедиан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презентаци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таллар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Предметни-меттиган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Ӏалам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йухатохар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85" marR="55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Шарахь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бин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болха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Массо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82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Урокан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планаш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къастор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кечъяр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дийцаре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дар а,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экскурсеш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еш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85" marR="55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Лахьанан</a:t>
                      </a:r>
                      <a:r>
                        <a:rPr lang="ru-RU" sz="1200" baseline="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2024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Массо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82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Урокан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планаш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къастор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кечъяр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дийцаре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дар а,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экскурсеш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еш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85" marR="55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Г1уран 2024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Массо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737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Консультаци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: "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Билингвальни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дешарх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пайдаэцар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баккхийчу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школе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кхачале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долчу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берийн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патриотически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кхетош-кхиоран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системехь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".</a:t>
                      </a:r>
                    </a:p>
                  </a:txBody>
                  <a:tcPr marL="55985" marR="55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Чиллин</a:t>
                      </a:r>
                      <a:r>
                        <a:rPr lang="ru-RU" sz="1200" baseline="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2025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Массо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Мастер-класс: «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Ловзаран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гӀуллакхехула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школе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кхачале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долчу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берийн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оьздангаллин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а, патриотически а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кхетош-кхиор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».</a:t>
                      </a:r>
                    </a:p>
                  </a:txBody>
                  <a:tcPr marL="55985" marR="55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Бекарг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2025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Массо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85" marR="55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7774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85" marR="55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479064" y="205437"/>
            <a:ext cx="4092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къочушъяран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план:</a:t>
            </a:r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02873" y="37649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u="sng" dirty="0"/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814982"/>
              </p:ext>
            </p:extLst>
          </p:nvPr>
        </p:nvGraphicFramePr>
        <p:xfrm>
          <a:off x="374073" y="221675"/>
          <a:ext cx="11554691" cy="6547372"/>
        </p:xfrm>
        <a:graphic>
          <a:graphicData uri="http://schemas.openxmlformats.org/drawingml/2006/table">
            <a:tbl>
              <a:tblPr/>
              <a:tblGrid>
                <a:gridCol w="47603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44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87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112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7536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Берашца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болх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бар</a:t>
                      </a: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4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Даймохк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безарх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ларбарх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лаьцна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йолу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литература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ешар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турпалчу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тӀемалойн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турпалалла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доьналла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доьналла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тӀемалойн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доттагӀалла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накъосталла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 </a:t>
                      </a: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Г1уран –Х1утосург</a:t>
                      </a: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баккхийра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тобанаш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Воккха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67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ТӀеман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тематика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йолу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стихотворенеш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Ӏамор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Даймохк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ларбарх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лаьцна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Сийлахь-боккхачу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Даймехкан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тӀеман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Советски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тӀеман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округан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турпалхойх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лаьцна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турпалчу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тӀемалойн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турпалаллах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доьналлех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доьналлех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лаьцна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тӀемалойн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доттагӀаллех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накъосталлах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лаьцна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Г1уран</a:t>
                      </a:r>
                      <a:r>
                        <a:rPr lang="ru-RU" sz="12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Х1утосург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массо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хенийн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тобанаш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-apple-system"/>
                        </a:rPr>
                        <a:t>Воккха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-apple-system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-apple-system"/>
                        </a:rPr>
                        <a:t>хьехархо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-apple-system"/>
                        </a:rPr>
                        <a:t>,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-apple-system"/>
                        </a:rPr>
                        <a:t>тобанан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-apple-system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-apple-system"/>
                        </a:rPr>
                        <a:t>хьехархо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94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Стенд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кхоллар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кхелхинчу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турпалхочун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деца-ненаца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цхьаьнакхетар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</a:t>
                      </a: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Кхолламан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2025 </a:t>
                      </a: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баккхийра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тобанаш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Воккха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94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Мемориалан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тептар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тӀехь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хьошалгӀахь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Шахтиева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А.Х.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Доьналлин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Майраллин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орденш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Кхолламан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2025</a:t>
                      </a:r>
                    </a:p>
                  </a:txBody>
                  <a:tcPr marL="37761" marR="37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баккхийра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тобанаш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Воккха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9484">
                <a:tc>
                  <a:txBody>
                    <a:bodyPr/>
                    <a:lstStyle/>
                    <a:p>
                      <a:pPr marL="69850" algn="l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Муниципалан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бйуджетан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дешаран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"Гудермес № 4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йолу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йуккъера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школа"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Ӏуьллучу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Даймехкан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лардархойн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музейхь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визит</a:t>
                      </a: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баккхийра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тобанаш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Воккха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01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ТӀеман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теманашна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лерина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сурташ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а,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говзаллаш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а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гайтар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массо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хенийн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тобанаш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Воккха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01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Къамелан</a:t>
                      </a:r>
                      <a:r>
                        <a:rPr lang="ru-RU" sz="12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цикл 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«ВОВ» а, «СВО»</a:t>
                      </a: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Г1уран-</a:t>
                      </a:r>
                      <a:r>
                        <a:rPr lang="ru-RU" sz="12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Х1утосург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баккхийра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тобанаш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Воккха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826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"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Оьрсийчоьнан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эскар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дӀааларан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къовсам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Чиллин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2025</a:t>
                      </a:r>
                    </a:p>
                  </a:txBody>
                  <a:tcPr marL="37761" marR="37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баккхийра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тобанаш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Воккха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72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Патриотически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кхетош-кхиоран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ролех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ловзаран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жигара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ловзарийн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</a:t>
                      </a: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Г1уран-</a:t>
                      </a:r>
                      <a:r>
                        <a:rPr lang="ru-RU" sz="12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Х1утосург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массо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хенийн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тобанаш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Воккха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54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Георгийски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лентан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хиламийн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цикл</a:t>
                      </a: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Оханан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r>
                        <a:rPr lang="ru-RU" sz="12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Х1утосург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массо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хенийн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тобанаш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Воккха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4075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Сийлахь-боккхачу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Даймехкан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тӀамехь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беллачу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эскархойн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хӀолламна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тӀе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экскурси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766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баккхийра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тобанаш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Воккха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1821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ШолгӀачу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дуьненан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тӀеман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а, СВО-н а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декъашхошна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берашца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а, дай-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нанойца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мемориалан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маьӀиг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кечъяр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хенан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тобанашца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Царна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кхузахь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дагадогӀу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цара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кхузахь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дозалла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до!»</a:t>
                      </a: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11975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массо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хенийн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тобанаш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Воккха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171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Утренник</a:t>
                      </a:r>
                      <a:r>
                        <a:rPr lang="ru-RU" sz="12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</a:t>
                      </a:r>
                      <a:r>
                        <a:rPr lang="ru-RU" sz="1200" baseline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Даздаре</a:t>
                      </a:r>
                      <a:r>
                        <a:rPr lang="ru-RU" sz="12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Эс а, </a:t>
                      </a:r>
                      <a:r>
                        <a:rPr lang="ru-RU" sz="1200" baseline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сийлалла</a:t>
                      </a:r>
                      <a:r>
                        <a:rPr lang="ru-RU" sz="12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де!»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баккхийра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тобанаш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Воккха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тобанан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хьехархо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1245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61" marR="3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4268707"/>
              </p:ext>
            </p:extLst>
          </p:nvPr>
        </p:nvGraphicFramePr>
        <p:xfrm>
          <a:off x="992345" y="480561"/>
          <a:ext cx="10571016" cy="6142316"/>
        </p:xfrm>
        <a:graphic>
          <a:graphicData uri="http://schemas.openxmlformats.org/drawingml/2006/table">
            <a:tbl>
              <a:tblPr/>
              <a:tblGrid>
                <a:gridCol w="3929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67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645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706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482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Дай-нанош</a:t>
                      </a:r>
                      <a:r>
                        <a:rPr lang="ru-RU" sz="1400" b="1" baseline="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ца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болх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бар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251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Дай-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нанойн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таллам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Дийца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вай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школе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кхачале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бераш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патриотически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кхетош-кхиоран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хьокъехь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Лахьанан</a:t>
                      </a:r>
                      <a:r>
                        <a:rPr lang="ru-RU" sz="12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54124" marR="541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 а хенан тобанаш, дай-наной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Воккха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тобанан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2510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Суьртийн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говзаллин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гайтамехь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дакъалацар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Кхолламан</a:t>
                      </a:r>
                      <a:r>
                        <a:rPr lang="ru-RU" sz="12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54124" marR="541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 а хенан тобанаш, дай-наной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Воккха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тобанан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2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Георгийский</a:t>
                      </a:r>
                      <a:r>
                        <a:rPr lang="ru-RU" sz="14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лентан</a:t>
                      </a:r>
                      <a:r>
                        <a:rPr lang="ru-RU" sz="14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хиламийн</a:t>
                      </a:r>
                      <a:r>
                        <a:rPr lang="ru-RU" sz="14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цикл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Оханан</a:t>
                      </a:r>
                      <a:r>
                        <a:rPr lang="ru-RU" sz="12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Х1утосург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124" marR="541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 а хенан тобанаш, дай-наной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Воккха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тобанан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2510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Берашца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а, дай-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наношца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дагалецаман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маьӀиг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кечъярехь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дакъалацар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 а хенан тобанаш, дай-наной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Воккха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тобанан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251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ЦӀахь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ешаран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библиотека"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тӀамах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лаьцна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берийн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произведенешца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Шарахь</a:t>
                      </a:r>
                      <a:r>
                        <a:rPr lang="ru-RU" sz="12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бин </a:t>
                      </a:r>
                      <a:r>
                        <a:rPr lang="ru-RU" sz="1200" baseline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болха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124" marR="541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 а хенан тобанаш, дай-наной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Воккха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тобанан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5482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ТӀамах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фронтовикех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тӀеман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турпалхойх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лаьцна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къамелаш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Презентацешка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хьовсар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"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Сийлахь-боккха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Даймехкан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тӀом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", "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ТӀеман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хенахь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бераш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".</a:t>
                      </a: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Шарахь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бин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болха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124" marR="541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хенан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тобанаш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дай-наной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Воккха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тобанан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251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Дай-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наношна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хьехамаш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«Муха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дийца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деза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берашна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тӀамах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лаьцна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Шарахь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бин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болха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124" marR="541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хенан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тобанаш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дай-наной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Воккха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тобанан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2510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Дай-наношна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лерина</a:t>
                      </a:r>
                      <a:r>
                        <a:rPr lang="ru-RU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брошюра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Патриотизмехь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кхетош-кхиор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Шарахь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бин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болха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124" marR="541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хенан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тобанаш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дай-наной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Воккха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тобанан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2251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Дай-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наношна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лерина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маслаӀат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"СВО муха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дийца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деза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берана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Шарахь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бин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болха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124" marR="541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 а хенан тобанаш, дай-наной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Воккха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тобанан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52231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Суьртан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хаам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ТӀеман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техникан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гайтам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".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Берийн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суьртийн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говзаллин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гайтам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Х1утосург 2025</a:t>
                      </a:r>
                    </a:p>
                  </a:txBody>
                  <a:tcPr marL="54124" marR="541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хенан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тобанаш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дай-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наной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Воккха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тобанан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4" marR="54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96859" y="261397"/>
            <a:ext cx="11195141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 литература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НОХЧИЙН ХАЛКЪАН ТУРПАЛХОЙ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Школазхошца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дӀайахьа лерина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йолчу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занятийн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конспекташ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Абдрахманова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Ж.М.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Джунаидов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С.C. АО «ИПК «Грозненский рабочий»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2022ш.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Дошамш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«Рассказы о войне» - К. Симонов, А. Толстой, М. Шолохов, Л.Кассиль, М.Митяев;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«Детям о Великой Победе!»- А. Казаков, Т.Шорыгина;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«Беседы с детьми дошкольного возраста о ВОВ»-С.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Конкевич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Гайтаран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сурташ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«ВОВ»- рассказы по картинкам, наглядно-дидактическое пособие;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«Герои-войны»-демонстрационные картинки;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«Города- герои»-демонстрационные картинки;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«Памятники ВОВ в нашем городе»- демонстрационные картинки;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«Награды- войны»-демонстрационные картинки.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Т1амах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лаьцна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илли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Т1амах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лаьцна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кица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Интернет –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ресурсаш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3"/>
              </a:rPr>
              <a:t>://rutube.ru/video/769b99c6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3d05e2f0b3251d161d7701ed/?&amp;utm_source=embed&amp;utm_medium=referral&amp;utm_campaign=logo&amp;utm_content=769b99c63d05e2f0b3251d161d7701ed&amp;utm_term=yastatic.net%2F&amp;referrer=appmetrica_tracking_id%3D1037600761300671389%26ym_tracking_id%3D4133368108897332320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  <a:hlinkClick r:id="rId4"/>
              </a:rPr>
              <a:t>https://vkvideo.ru/video197510686_456239332?ref_domain=yastatic.net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9792" y="379303"/>
            <a:ext cx="11195141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Проектийн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мах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хадоран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критерийш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жамӀашна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дай-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хилар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Школе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кхачале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долчу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дешаран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кхетош-кхиоран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процесс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проектаца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вовшахтохарх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лаьцна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дай-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наношна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кхетам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Проектехь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бешан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дешархойн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кхиамаш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эвсаралла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а.</a:t>
            </a:r>
          </a:p>
          <a:p>
            <a:endParaRPr lang="ru-RU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Кхерам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кхерам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дӀабаккхаран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некъаш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а:</a:t>
            </a:r>
          </a:p>
          <a:p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Кхерам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Дешархойн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дай-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проектехь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дакъалаца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дог-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ойла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кхачам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боллуш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хилар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«СВО-н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турпалхой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махкахой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цӀе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гайтаман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стенд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кечъеш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гӀо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дан реза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хилар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ткъа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иштта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Сийлахь-боккхачу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Даймехкан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тӀамехь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СВО-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дакъалаьцначу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гергарчех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лаьцна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хаамаш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гулбан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царех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лаьцна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ша-ша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дийцарш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вовшахтоха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а. Хан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цахилар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хьехархойн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белхан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хала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хилар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Кхерам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нагахь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санна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формалан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кепехь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дӀабахьахь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школе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кхачале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долчу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бераша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проект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могӀарера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гӀуллакхийн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рогӀалла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санна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тӀеоьцур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ткъа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ойланех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дегнех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хьакхало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Талламан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некъаш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хилийта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массо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агӀор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ницкъ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зеделларг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хаарех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пайдаэца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патриотически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кхетош-кхиоран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хьокъехь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хӀара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проект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нийса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йуьззина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кхочушъярхьама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керла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тайп-тайпана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эвсаре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технологеш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йукъаяха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Дай-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шовкъ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алсамъяккхархьама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Ӏалашонаш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йовзуьйтуш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дай-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наношца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ша-ша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къамелаш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дай-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шайн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берашца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цхьаьна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жигара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дакъалаца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озо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шовкъ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совъяккхархьама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проекто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йукъаялийна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берашца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баран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инновационни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кепаш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уьш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тайп-тайпана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ловзаран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кепехь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йовзуьйтуш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ткъа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иштта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кхетош-кхиоран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белхахойн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дай-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личностни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масал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а.</a:t>
            </a:r>
          </a:p>
          <a:p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86691" y="769862"/>
            <a:ext cx="10232131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sz="2400" b="1" i="1" u="sng" dirty="0" err="1">
                <a:solidFill>
                  <a:srgbClr val="843C0C"/>
                </a:solidFill>
                <a:latin typeface="Times New Roman" pitchFamily="18" charset="0"/>
                <a:cs typeface="Times New Roman" pitchFamily="18" charset="0"/>
              </a:rPr>
              <a:t>ЖамӀаш </a:t>
            </a:r>
            <a:r>
              <a:rPr lang="ru-RU" sz="2400" b="1" i="1" u="sng" dirty="0">
                <a:solidFill>
                  <a:srgbClr val="843C0C"/>
                </a:solidFill>
                <a:latin typeface="Times New Roman" pitchFamily="18" charset="0"/>
                <a:cs typeface="Times New Roman" pitchFamily="18" charset="0"/>
              </a:rPr>
              <a:t>дар: </a:t>
            </a:r>
          </a:p>
          <a:p>
            <a:endParaRPr lang="ru-RU" sz="2400" b="1" i="1" u="sng" dirty="0">
              <a:solidFill>
                <a:srgbClr val="843C0C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Школе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кхачале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долчу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берашна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патриотически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кхетош-кхиор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чолхе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еххачу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хенахь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дӀахьош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йолу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процесс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Хьехархошкара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а, дай-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нанойшкара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хаддаза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къахьегар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оьшуш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системан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планан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болх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бар. Патриотически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хиламех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баккхийчеран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цхьаьна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синтем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хиларан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процессехь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кхоллало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культурин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-исторически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тӀаьхьенна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йукъагӀерта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Даймахкана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гӀуллакх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даран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хьашт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йуьззина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кхочушъярца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шовкъ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хаттарш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совдаьлла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Ӏаш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ВОВ а, СВО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тӀеман округан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хиламаш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дуккха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шераш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хьалха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Даймохк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ларбеш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заманахь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иза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ларбеш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 болу нах,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шайн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даймахкана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тӀекхаччалц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амма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иштта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а, патриотически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позицин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бух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кхолларехь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гӀо дийр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Школе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кхачале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долчу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берашна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цул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тӀаьхьа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баккхийчу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стеган -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мехкан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вахархочун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личностан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бух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кхоллалур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болуш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Карарчу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хенахь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проект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дӀайоьдуш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чекхйоккхур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indent="45720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Толаман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денна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лерина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чаккхенан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Ӏуьйранна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спектакльци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а.</a:t>
            </a:r>
          </a:p>
          <a:p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84919" y="359122"/>
            <a:ext cx="4053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кхелхинчу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турпалхочун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деца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ненаца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цхьаьнакхетар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INFO\Desktop\e66bd041-e149-4f8e-9348-e9007ba42b67.jpeg"/>
          <p:cNvPicPr>
            <a:picLocks noChangeAspect="1" noChangeArrowheads="1"/>
          </p:cNvPicPr>
          <p:nvPr/>
        </p:nvPicPr>
        <p:blipFill>
          <a:blip r:embed="rId3"/>
          <a:srcRect t="33859" b="17074"/>
          <a:stretch>
            <a:fillRect/>
          </a:stretch>
        </p:blipFill>
        <p:spPr bwMode="auto">
          <a:xfrm>
            <a:off x="2887134" y="3443330"/>
            <a:ext cx="2920999" cy="3185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INFO\Desktop\414be694-0493-43b6-a1a1-dcf74a73927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599" y="1051491"/>
            <a:ext cx="2302935" cy="164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INFO\Desktop\0ce06094-e62a-4d49-9ff8-07eea7466511.jpeg"/>
          <p:cNvPicPr>
            <a:picLocks noChangeAspect="1" noChangeArrowheads="1"/>
          </p:cNvPicPr>
          <p:nvPr/>
        </p:nvPicPr>
        <p:blipFill>
          <a:blip r:embed="rId5"/>
          <a:srcRect t="36046" b="20100"/>
          <a:stretch>
            <a:fillRect/>
          </a:stretch>
        </p:blipFill>
        <p:spPr bwMode="auto">
          <a:xfrm>
            <a:off x="303530" y="2901750"/>
            <a:ext cx="2547947" cy="248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INFO\Desktop\d94f29e1-ba9f-4d9f-97b2-79a30079477e.jpeg"/>
          <p:cNvPicPr>
            <a:picLocks noChangeAspect="1" noChangeArrowheads="1"/>
          </p:cNvPicPr>
          <p:nvPr/>
        </p:nvPicPr>
        <p:blipFill>
          <a:blip r:embed="rId6"/>
          <a:srcRect t="32258" b="20596"/>
          <a:stretch>
            <a:fillRect/>
          </a:stretch>
        </p:blipFill>
        <p:spPr bwMode="auto">
          <a:xfrm>
            <a:off x="3158066" y="1098895"/>
            <a:ext cx="2280591" cy="238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INFO\Desktop\fbb69ea2-91b6-469f-a171-048eff7c71ee.jpeg"/>
          <p:cNvPicPr>
            <a:picLocks noChangeAspect="1" noChangeArrowheads="1"/>
          </p:cNvPicPr>
          <p:nvPr/>
        </p:nvPicPr>
        <p:blipFill>
          <a:blip r:embed="rId7"/>
          <a:srcRect t="23413" b="33532"/>
          <a:stretch>
            <a:fillRect/>
          </a:stretch>
        </p:blipFill>
        <p:spPr bwMode="auto">
          <a:xfrm>
            <a:off x="5959920" y="558801"/>
            <a:ext cx="5902303" cy="5647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00c19ae8-be76-4ea5-9f2b-53f1b9a2293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2200" y="4001064"/>
            <a:ext cx="3259665" cy="239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ed7c30b-79e3-4b3e-ad52-15207ccf08f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267" y="3314416"/>
            <a:ext cx="3039533" cy="227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f067ddc-944d-4f21-bc7c-021737a590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5089" y="194734"/>
            <a:ext cx="4203511" cy="3152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59576" y="462932"/>
            <a:ext cx="5956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Турпалхочун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мемориалехь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Гуьмсера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4-г1а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йуккъера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школе музей 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дахар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 descr="b2fbfd46-a6ce-47c1-8da2-fec3e6dd9b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7532" y="1265768"/>
            <a:ext cx="3268134" cy="245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edd0b120-30cc-442b-bf07-0a4422ba524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01466" y="3435349"/>
            <a:ext cx="4038601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INFO\Desktop\414be694-0493-43b6-a1a1-dcf74a739271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5666" y="1601825"/>
            <a:ext cx="2302935" cy="164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D7DE30-ABEC-4090-BF23-1181F09B3D21}"/>
              </a:ext>
            </a:extLst>
          </p:cNvPr>
          <p:cNvSpPr txBox="1"/>
          <p:nvPr/>
        </p:nvSpPr>
        <p:spPr>
          <a:xfrm>
            <a:off x="795867" y="324217"/>
            <a:ext cx="112776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даймахке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культуре,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матте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кегийчу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хӀуманех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дӀаболало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хьайн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доьзале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хьайн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цӀа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хьайн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беше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бахьана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долуш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Жим-жима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шорлуш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даймахке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цуьнан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дӀаяханчу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таханлерчу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дерриге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адамаллина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».Д.С. Лихачёв 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833C0B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                                                          </a:t>
            </a:r>
            <a:r>
              <a:rPr lang="ru-RU" sz="2000" b="1" i="1" u="sng" dirty="0">
                <a:solidFill>
                  <a:srgbClr val="833C0B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</a:t>
            </a:r>
            <a:r>
              <a:rPr lang="ru-RU" sz="2000" b="1" i="1" u="sng" dirty="0" err="1">
                <a:solidFill>
                  <a:srgbClr val="833C0B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Проектан</a:t>
            </a:r>
            <a:r>
              <a:rPr lang="ru-RU" sz="2000" b="1" i="1" u="sng" dirty="0">
                <a:solidFill>
                  <a:srgbClr val="833C0B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000" b="1" i="1" u="sng" dirty="0" err="1">
                <a:solidFill>
                  <a:srgbClr val="833C0B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боцца</a:t>
            </a:r>
            <a:r>
              <a:rPr lang="ru-RU" sz="2000" b="1" i="1" u="sng" dirty="0">
                <a:solidFill>
                  <a:srgbClr val="833C0B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000" b="1" i="1" u="sng" dirty="0" err="1">
                <a:solidFill>
                  <a:srgbClr val="833C0B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чулацам</a:t>
            </a:r>
            <a:r>
              <a:rPr lang="ru-RU" sz="2000" b="1" i="1" u="sng" dirty="0">
                <a:solidFill>
                  <a:srgbClr val="833C0B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зама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хийцамаш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зама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ХӀинца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Оьрсийчоьнна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оьшу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ламастехь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боцу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сацамаш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тӀеэца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ницкъ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болуш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кхоллараллин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хууш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 нах.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Дерриге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дича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тайпачу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наха бен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гӀо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дийр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дац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Ӏилма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культура, промышленность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кхиорехь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цуьнца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мехкан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догӀучу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тӀегӀане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хьаладаккхарехь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Цундела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йукъарчу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кхузаманан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йукъараллин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къаьсттина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эмоцин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эшамийн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оьздангаллин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къеллин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хьелашкахь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жимчохь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дуьйна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хьашташ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дешаран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уггаре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коьртачу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декхарех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цхьаъ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белхахойн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дукха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хьолахь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езаш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хӀун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самукъане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дан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мегар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шовкъе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хилийта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уьш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оьздангаллин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патриотически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аматаш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тӀехьажийначу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цхьаьнакхетараллин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гӀуллакхашна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йукъаозо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Тхан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школехь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хӀора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шарахь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дӀахьо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ламастан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барамаш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уьш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бешан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хӀора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тобанехь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дай-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наношца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цхьаьна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дӀахьош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барамаш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ловзаран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денош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пачхьалкхан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дезчу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деношна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лерина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садаӀар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дуккха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коьрта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Ӏалашо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берашкахь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дика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синхаам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кхоллар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самукъадаларан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синхаам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кхоллар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эххар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амална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тӀеӀаткъам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маьӀне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хиламаш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дагалецаме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денош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кечдаре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хьаьжча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дика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девзаш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дезденаш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доцург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дуккха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самукъане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денош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баккхийчарна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дешаран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садаӀаран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цхьаьна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проектийн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бахьана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хила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тарлуш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долу.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Деца-ненаца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уьйр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тхуна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хетарехь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къаьсттина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Дай-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нанойца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къамел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дан 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уьш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тешийта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самукъанечу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керланашца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уьш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йийсаре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лаца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кхачале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йолчу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дешаран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кхиамца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баран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коьрта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гӀирс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команда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цунах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догӀуш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дӀахӀотто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еза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низам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лардеш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гайтархьама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хӀумма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хӀунда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аьлча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муьлххачу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балхо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кхачамбацарш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самукъадалар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дахьа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дай-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нанойн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дарж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бахьана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долуш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аьтто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тхан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берашца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бечу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балха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тӀехь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хӀума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дагадеана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кхочушдан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</a:t>
            </a:r>
          </a:p>
        </p:txBody>
      </p:sp>
    </p:spTree>
    <p:extLst>
      <p:ext uri="{BB962C8B-B14F-4D97-AF65-F5344CB8AC3E}">
        <p14:creationId xmlns:p14="http://schemas.microsoft.com/office/powerpoint/2010/main" xmlns="" val="3727631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51164" y="249629"/>
            <a:ext cx="6362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Кхетам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кхиор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Къамелаш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/>
          </a:p>
        </p:txBody>
      </p:sp>
      <p:pic>
        <p:nvPicPr>
          <p:cNvPr id="8" name="Рисунок 7" descr="IMG-20250120-WA00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822" y="751417"/>
            <a:ext cx="3231444" cy="242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20250120-WA003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99" y="1292967"/>
            <a:ext cx="3395134" cy="2546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250120-WA00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3533" y="3952733"/>
            <a:ext cx="2857687" cy="2143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0250120-WA00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85562" y="3683000"/>
            <a:ext cx="4349983" cy="2446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20250120-WA0062.jpg"/>
          <p:cNvPicPr>
            <a:picLocks noChangeAspect="1"/>
          </p:cNvPicPr>
          <p:nvPr/>
        </p:nvPicPr>
        <p:blipFill>
          <a:blip r:embed="rId7" cstate="print"/>
          <a:srcRect t="20625"/>
          <a:stretch>
            <a:fillRect/>
          </a:stretch>
        </p:blipFill>
        <p:spPr>
          <a:xfrm>
            <a:off x="7636934" y="347133"/>
            <a:ext cx="2160533" cy="3048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-20250120-WA0064.jpg"/>
          <p:cNvPicPr>
            <a:picLocks noChangeAspect="1"/>
          </p:cNvPicPr>
          <p:nvPr/>
        </p:nvPicPr>
        <p:blipFill>
          <a:blip r:embed="rId8" cstate="print"/>
          <a:srcRect b="22744"/>
          <a:stretch>
            <a:fillRect/>
          </a:stretch>
        </p:blipFill>
        <p:spPr>
          <a:xfrm>
            <a:off x="9914467" y="423334"/>
            <a:ext cx="2146667" cy="2948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-20250120-WA003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932" y="3602566"/>
            <a:ext cx="3302000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253110" y="517355"/>
            <a:ext cx="4213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Исбаьхьаллин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исбаьхьаллин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кхиар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Рисунок 13" descr="IMG-20250113-WA0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381" y="3124057"/>
            <a:ext cx="2216256" cy="2945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-20250113-WA00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2359" y="1126067"/>
            <a:ext cx="2989681" cy="2249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-20250113-WA0052.jpg"/>
          <p:cNvPicPr>
            <a:picLocks noChangeAspect="1"/>
          </p:cNvPicPr>
          <p:nvPr/>
        </p:nvPicPr>
        <p:blipFill>
          <a:blip r:embed="rId5" cstate="print"/>
          <a:srcRect b="7554"/>
          <a:stretch>
            <a:fillRect/>
          </a:stretch>
        </p:blipFill>
        <p:spPr>
          <a:xfrm rot="16200000">
            <a:off x="3855221" y="3486352"/>
            <a:ext cx="2082018" cy="342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-20250113-WA00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729239" y="843941"/>
            <a:ext cx="1532964" cy="2726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IMG-20250121-WA0102.jpg"/>
          <p:cNvPicPr>
            <a:picLocks noChangeAspect="1"/>
          </p:cNvPicPr>
          <p:nvPr/>
        </p:nvPicPr>
        <p:blipFill>
          <a:blip r:embed="rId7"/>
          <a:srcRect b="27345"/>
          <a:stretch>
            <a:fillRect/>
          </a:stretch>
        </p:blipFill>
        <p:spPr>
          <a:xfrm>
            <a:off x="6148387" y="407114"/>
            <a:ext cx="2453746" cy="3169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IMG-20250121-WA0122.jpg"/>
          <p:cNvPicPr>
            <a:picLocks noChangeAspect="1"/>
          </p:cNvPicPr>
          <p:nvPr/>
        </p:nvPicPr>
        <p:blipFill>
          <a:blip r:embed="rId8"/>
          <a:srcRect b="24817"/>
          <a:stretch>
            <a:fillRect/>
          </a:stretch>
        </p:blipFill>
        <p:spPr>
          <a:xfrm>
            <a:off x="9054534" y="669519"/>
            <a:ext cx="2172266" cy="2903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IMG-20250121-WA0126.jpg"/>
          <p:cNvPicPr>
            <a:picLocks noChangeAspect="1"/>
          </p:cNvPicPr>
          <p:nvPr/>
        </p:nvPicPr>
        <p:blipFill>
          <a:blip r:embed="rId9"/>
          <a:srcRect t="28739" b="37733"/>
          <a:stretch>
            <a:fillRect/>
          </a:stretch>
        </p:blipFill>
        <p:spPr>
          <a:xfrm>
            <a:off x="6878928" y="3872931"/>
            <a:ext cx="4070500" cy="2426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IMG-20250121-WA0079.jpg"/>
          <p:cNvPicPr>
            <a:picLocks noChangeAspect="1"/>
          </p:cNvPicPr>
          <p:nvPr/>
        </p:nvPicPr>
        <p:blipFill>
          <a:blip r:embed="rId3" cstate="print"/>
          <a:srcRect b="21659"/>
          <a:stretch>
            <a:fillRect/>
          </a:stretch>
        </p:blipFill>
        <p:spPr>
          <a:xfrm>
            <a:off x="1007531" y="4005039"/>
            <a:ext cx="1845736" cy="2570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20250121-WA00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028" y="1058334"/>
            <a:ext cx="1864238" cy="2882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20250121-WA00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91934" y="3962399"/>
            <a:ext cx="1447800" cy="2573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20250121-WA0087.jpg"/>
          <p:cNvPicPr>
            <a:picLocks noChangeAspect="1"/>
          </p:cNvPicPr>
          <p:nvPr/>
        </p:nvPicPr>
        <p:blipFill>
          <a:blip r:embed="rId6" cstate="print"/>
          <a:srcRect b="26598"/>
          <a:stretch>
            <a:fillRect/>
          </a:stretch>
        </p:blipFill>
        <p:spPr>
          <a:xfrm>
            <a:off x="2108199" y="116492"/>
            <a:ext cx="2583880" cy="3371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250121-WA016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69009" y="222249"/>
            <a:ext cx="4782726" cy="2690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0250121-WA016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4961811" y="35902"/>
            <a:ext cx="1733283" cy="2326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20250121-WA0170.jpg"/>
          <p:cNvPicPr>
            <a:picLocks noChangeAspect="1"/>
          </p:cNvPicPr>
          <p:nvPr/>
        </p:nvPicPr>
        <p:blipFill>
          <a:blip r:embed="rId9" cstate="print"/>
          <a:srcRect r="2498" b="34199"/>
          <a:stretch>
            <a:fillRect/>
          </a:stretch>
        </p:blipFill>
        <p:spPr>
          <a:xfrm>
            <a:off x="7289562" y="3376837"/>
            <a:ext cx="2548704" cy="305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-20250121-WA017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253134" y="3462867"/>
            <a:ext cx="1705686" cy="303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-20250121-WA0180.jpg"/>
          <p:cNvPicPr>
            <a:picLocks noChangeAspect="1"/>
          </p:cNvPicPr>
          <p:nvPr/>
        </p:nvPicPr>
        <p:blipFill>
          <a:blip r:embed="rId11" cstate="print"/>
          <a:srcRect b="41837"/>
          <a:stretch>
            <a:fillRect/>
          </a:stretch>
        </p:blipFill>
        <p:spPr>
          <a:xfrm>
            <a:off x="4779467" y="2963332"/>
            <a:ext cx="2268120" cy="2345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35216" y="186265"/>
            <a:ext cx="62076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Дай –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наношца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цхьаьна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болх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бар:</a:t>
            </a:r>
            <a:endParaRPr lang="ru-RU" sz="2000" dirty="0"/>
          </a:p>
        </p:txBody>
      </p:sp>
      <p:pic>
        <p:nvPicPr>
          <p:cNvPr id="10" name="Рисунок 9" descr="IMG-20250111-WA01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45648" y="3276601"/>
            <a:ext cx="2266951" cy="3022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0250111-WA01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25467" y="360957"/>
            <a:ext cx="2827865" cy="273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20250112-WA007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066" y="680333"/>
            <a:ext cx="4030134" cy="3002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-20250112-WA0086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734" y="3708398"/>
            <a:ext cx="2540001" cy="2540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-20250112-WA009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134" y="1104933"/>
            <a:ext cx="3389066" cy="254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-20250113-WA0026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96752" y="4013197"/>
            <a:ext cx="3070582" cy="230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-20250113-WA002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88687" y="4080935"/>
            <a:ext cx="2999643" cy="224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97731" y="401782"/>
            <a:ext cx="51944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ООД</a:t>
            </a:r>
            <a:endParaRPr lang="ru-RU" sz="3200" dirty="0"/>
          </a:p>
        </p:txBody>
      </p:sp>
      <p:pic>
        <p:nvPicPr>
          <p:cNvPr id="2050" name="Picture 2" descr="C:\Users\INFO\Desktop\53f1414e-31f3-4225-a4a8-169441476640.jpeg"/>
          <p:cNvPicPr>
            <a:picLocks noChangeAspect="1" noChangeArrowheads="1"/>
          </p:cNvPicPr>
          <p:nvPr/>
        </p:nvPicPr>
        <p:blipFill>
          <a:blip r:embed="rId3" cstate="print"/>
          <a:srcRect l="15135" t="23972" r="27396" b="20882"/>
          <a:stretch>
            <a:fillRect/>
          </a:stretch>
        </p:blipFill>
        <p:spPr bwMode="auto">
          <a:xfrm>
            <a:off x="6440002" y="581420"/>
            <a:ext cx="4800600" cy="259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INFO\Desktop\07326f0c-c5bc-450c-afbc-dea25cada43c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94932" y="3464908"/>
            <a:ext cx="1842234" cy="3275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INFO\Desktop\проэкт нац герой\Screenshot_2025-01-27-10-09-42-343_com.whatsapp.jpg"/>
          <p:cNvPicPr>
            <a:picLocks noChangeAspect="1" noChangeArrowheads="1"/>
          </p:cNvPicPr>
          <p:nvPr/>
        </p:nvPicPr>
        <p:blipFill>
          <a:blip r:embed="rId5" cstate="print"/>
          <a:srcRect l="741" t="24257" b="27883"/>
          <a:stretch>
            <a:fillRect/>
          </a:stretch>
        </p:blipFill>
        <p:spPr bwMode="auto">
          <a:xfrm flipH="1">
            <a:off x="3448948" y="852338"/>
            <a:ext cx="2582426" cy="2767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INFO\Desktop\проэкт нац герой\Screenshot_2025-01-27-10-09-51-868_com.whatsapp.jpg"/>
          <p:cNvPicPr>
            <a:picLocks noChangeAspect="1" noChangeArrowheads="1"/>
          </p:cNvPicPr>
          <p:nvPr/>
        </p:nvPicPr>
        <p:blipFill>
          <a:blip r:embed="rId6" cstate="print"/>
          <a:srcRect t="14462" r="2173" b="28891"/>
          <a:stretch>
            <a:fillRect/>
          </a:stretch>
        </p:blipFill>
        <p:spPr bwMode="auto">
          <a:xfrm>
            <a:off x="6368253" y="3670899"/>
            <a:ext cx="2405140" cy="3094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INFO\Desktop\проэкт нац герой\Screenshot_2025-01-27-10-09-08-718_com.whatsapp.jpg"/>
          <p:cNvPicPr>
            <a:picLocks noChangeAspect="1" noChangeArrowheads="1"/>
          </p:cNvPicPr>
          <p:nvPr/>
        </p:nvPicPr>
        <p:blipFill>
          <a:blip r:embed="rId7" cstate="print"/>
          <a:srcRect t="10435" r="633" b="14584"/>
          <a:stretch>
            <a:fillRect/>
          </a:stretch>
        </p:blipFill>
        <p:spPr bwMode="auto">
          <a:xfrm>
            <a:off x="3856253" y="3624515"/>
            <a:ext cx="1827686" cy="30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INFO\Desktop\проэкт нац герой\IMG-20250121-WA008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113" y="1395791"/>
            <a:ext cx="24003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05231" y="484132"/>
            <a:ext cx="6530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Куьйган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говзаллин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суьртийн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гайтам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/>
          </a:p>
        </p:txBody>
      </p:sp>
      <p:pic>
        <p:nvPicPr>
          <p:cNvPr id="1026" name="Picture 2" descr="C:\Users\INFO\Desktop\проэкт нац герой\IMG-20250121-WA0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196" y="1230895"/>
            <a:ext cx="6989180" cy="3931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20250121-WA01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15055" y="1991671"/>
            <a:ext cx="2348609" cy="4175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20250121-WA01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20322" y="2002243"/>
            <a:ext cx="2326511" cy="4136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IMG-20250120-WA0148.jpg"/>
          <p:cNvPicPr>
            <a:picLocks noChangeAspect="1"/>
          </p:cNvPicPr>
          <p:nvPr/>
        </p:nvPicPr>
        <p:blipFill>
          <a:blip r:embed="rId3"/>
          <a:srcRect l="1358" b="20734"/>
          <a:stretch>
            <a:fillRect/>
          </a:stretch>
        </p:blipFill>
        <p:spPr>
          <a:xfrm flipH="1">
            <a:off x="4715933" y="273321"/>
            <a:ext cx="3047999" cy="3265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20250120-WA0144.jpg"/>
          <p:cNvPicPr>
            <a:picLocks noChangeAspect="1"/>
          </p:cNvPicPr>
          <p:nvPr/>
        </p:nvPicPr>
        <p:blipFill>
          <a:blip r:embed="rId4" cstate="print"/>
          <a:srcRect l="775" t="1377"/>
          <a:stretch>
            <a:fillRect/>
          </a:stretch>
        </p:blipFill>
        <p:spPr>
          <a:xfrm flipH="1">
            <a:off x="491065" y="982133"/>
            <a:ext cx="3327401" cy="2480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-20250120-WA0156.jpg"/>
          <p:cNvPicPr>
            <a:picLocks noChangeAspect="1"/>
          </p:cNvPicPr>
          <p:nvPr/>
        </p:nvPicPr>
        <p:blipFill>
          <a:blip r:embed="rId5"/>
          <a:srcRect l="1106" b="28237"/>
          <a:stretch>
            <a:fillRect/>
          </a:stretch>
        </p:blipFill>
        <p:spPr>
          <a:xfrm flipH="1">
            <a:off x="8976741" y="312308"/>
            <a:ext cx="2461725" cy="3175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0" name="Picture 2" descr="C:\Users\INFO\Desktop\4ad3dc50-d836-48f3-abf4-97d87b866aeb.jpeg"/>
          <p:cNvPicPr>
            <a:picLocks noChangeAspect="1" noChangeArrowheads="1"/>
          </p:cNvPicPr>
          <p:nvPr/>
        </p:nvPicPr>
        <p:blipFill>
          <a:blip r:embed="rId6"/>
          <a:srcRect t="8789" b="27620"/>
          <a:stretch>
            <a:fillRect/>
          </a:stretch>
        </p:blipFill>
        <p:spPr bwMode="auto">
          <a:xfrm>
            <a:off x="8974667" y="3505201"/>
            <a:ext cx="2476497" cy="294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C:\Users\INFO\Desktop\60cb0953-8892-45af-bb1e-3c6f9ca75b4f.jpeg"/>
          <p:cNvPicPr>
            <a:picLocks noChangeAspect="1" noChangeArrowheads="1"/>
          </p:cNvPicPr>
          <p:nvPr/>
        </p:nvPicPr>
        <p:blipFill>
          <a:blip r:embed="rId7"/>
          <a:srcRect l="5566" r="24396"/>
          <a:stretch>
            <a:fillRect/>
          </a:stretch>
        </p:blipFill>
        <p:spPr bwMode="auto">
          <a:xfrm>
            <a:off x="4377267" y="3784865"/>
            <a:ext cx="3886200" cy="2495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C:\Users\INFO\Desktop\bb0be732-5d01-4874-988b-8ce582d9d6ad.jpeg"/>
          <p:cNvPicPr>
            <a:picLocks noChangeAspect="1" noChangeArrowheads="1"/>
          </p:cNvPicPr>
          <p:nvPr/>
        </p:nvPicPr>
        <p:blipFill>
          <a:blip r:embed="rId8"/>
          <a:srcRect r="-977" b="31136"/>
          <a:stretch>
            <a:fillRect/>
          </a:stretch>
        </p:blipFill>
        <p:spPr bwMode="auto">
          <a:xfrm>
            <a:off x="1100666" y="3516970"/>
            <a:ext cx="2314268" cy="2909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29100" y="2343150"/>
            <a:ext cx="4914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INFO\Desktop\СКРИНЫ БЛОГ\IMG-20250128-WA0074.jpg"/>
          <p:cNvPicPr>
            <a:picLocks noChangeAspect="1" noChangeArrowheads="1"/>
          </p:cNvPicPr>
          <p:nvPr/>
        </p:nvPicPr>
        <p:blipFill>
          <a:blip r:embed="rId3" cstate="print"/>
          <a:srcRect l="8745" t="20494" r="-1133" b="1280"/>
          <a:stretch>
            <a:fillRect/>
          </a:stretch>
        </p:blipFill>
        <p:spPr bwMode="auto">
          <a:xfrm>
            <a:off x="3678620" y="2659117"/>
            <a:ext cx="2485735" cy="3741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INFO\Desktop\СКРИНЫ БЛОГ\IMG-20250128-WA0072.jpg"/>
          <p:cNvPicPr>
            <a:picLocks noChangeAspect="1" noChangeArrowheads="1"/>
          </p:cNvPicPr>
          <p:nvPr/>
        </p:nvPicPr>
        <p:blipFill>
          <a:blip r:embed="rId4" cstate="print"/>
          <a:srcRect t="14958" r="-68"/>
          <a:stretch>
            <a:fillRect/>
          </a:stretch>
        </p:blipFill>
        <p:spPr bwMode="auto">
          <a:xfrm>
            <a:off x="367862" y="1156137"/>
            <a:ext cx="302743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INFO\Desktop\СКРИНЫ БЛОГ\IMG_20250128_1029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8620" y="484430"/>
            <a:ext cx="4507383" cy="2027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INFO\Desktop\СКРИНЫ БЛОГ\IMG-20250128-WA0068.jpg"/>
          <p:cNvPicPr>
            <a:picLocks noChangeAspect="1" noChangeArrowheads="1"/>
          </p:cNvPicPr>
          <p:nvPr/>
        </p:nvPicPr>
        <p:blipFill>
          <a:blip r:embed="rId6" cstate="print"/>
          <a:srcRect r="27056" b="-389"/>
          <a:stretch>
            <a:fillRect/>
          </a:stretch>
        </p:blipFill>
        <p:spPr bwMode="auto">
          <a:xfrm>
            <a:off x="8397764" y="464684"/>
            <a:ext cx="3499946" cy="270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INFO\Desktop\СКРИНЫ БЛОГ\IMG_20250128_1029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5858" y="3893731"/>
            <a:ext cx="4965908" cy="2233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37282" y="300841"/>
            <a:ext cx="10892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Фильмашка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презентацешка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хьоьжуш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патриотически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эшарш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1амош:</a:t>
            </a:r>
            <a:endParaRPr lang="ru-RU" sz="2400" dirty="0"/>
          </a:p>
        </p:txBody>
      </p:sp>
      <p:pic>
        <p:nvPicPr>
          <p:cNvPr id="2050" name="Picture 2" descr="C:\Users\INFO\Desktop\проэкт нац герой\Screenshot_2025-01-27-10-08-06-952_com.whatsapp-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1002" y="3763101"/>
            <a:ext cx="2694857" cy="2540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INFO\Desktop\проэкт нац герой\Screenshot_2025-01-27-10-08-46-629_com.whatsapp.jpg"/>
          <p:cNvPicPr>
            <a:picLocks noChangeAspect="1" noChangeArrowheads="1"/>
          </p:cNvPicPr>
          <p:nvPr/>
        </p:nvPicPr>
        <p:blipFill>
          <a:blip r:embed="rId4" cstate="print"/>
          <a:srcRect t="24415" r="-411" b="16448"/>
          <a:stretch>
            <a:fillRect/>
          </a:stretch>
        </p:blipFill>
        <p:spPr bwMode="auto">
          <a:xfrm>
            <a:off x="383583" y="1131675"/>
            <a:ext cx="2070100" cy="2709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INFO\Desktop\Новая папка\IMG-20250127-WA0180.jpg"/>
          <p:cNvPicPr>
            <a:picLocks noChangeAspect="1" noChangeArrowheads="1"/>
          </p:cNvPicPr>
          <p:nvPr/>
        </p:nvPicPr>
        <p:blipFill>
          <a:blip r:embed="rId5" cstate="print"/>
          <a:srcRect t="8445"/>
          <a:stretch>
            <a:fillRect/>
          </a:stretch>
        </p:blipFill>
        <p:spPr bwMode="auto">
          <a:xfrm>
            <a:off x="7897324" y="3810000"/>
            <a:ext cx="3629427" cy="249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INFO\Desktop\Новая папка\IMG-20250127-WA0179.jpg"/>
          <p:cNvPicPr>
            <a:picLocks noChangeAspect="1" noChangeArrowheads="1"/>
          </p:cNvPicPr>
          <p:nvPr/>
        </p:nvPicPr>
        <p:blipFill>
          <a:blip r:embed="rId6"/>
          <a:srcRect t="7599" b="16238"/>
          <a:stretch>
            <a:fillRect/>
          </a:stretch>
        </p:blipFill>
        <p:spPr bwMode="auto">
          <a:xfrm>
            <a:off x="6669390" y="860612"/>
            <a:ext cx="4519783" cy="2581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INFO\Desktop\СКРИНЫ БЛОГ\IMG-20250128-WA0136.jpg"/>
          <p:cNvPicPr>
            <a:picLocks noChangeAspect="1" noChangeArrowheads="1"/>
          </p:cNvPicPr>
          <p:nvPr/>
        </p:nvPicPr>
        <p:blipFill>
          <a:blip r:embed="rId7" cstate="print"/>
          <a:srcRect t="37384" r="11834" b="25697"/>
          <a:stretch>
            <a:fillRect/>
          </a:stretch>
        </p:blipFill>
        <p:spPr bwMode="auto">
          <a:xfrm>
            <a:off x="2585571" y="824752"/>
            <a:ext cx="3546288" cy="263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INFO\Desktop\СКРИНЫ БЛОГ\IMG-20250128-WA0134.jpg"/>
          <p:cNvPicPr>
            <a:picLocks noChangeAspect="1" noChangeArrowheads="1"/>
          </p:cNvPicPr>
          <p:nvPr/>
        </p:nvPicPr>
        <p:blipFill>
          <a:blip r:embed="rId8" cstate="print"/>
          <a:srcRect t="36957" r="2957" b="25347"/>
          <a:stretch>
            <a:fillRect/>
          </a:stretch>
        </p:blipFill>
        <p:spPr bwMode="auto">
          <a:xfrm>
            <a:off x="4079957" y="3818964"/>
            <a:ext cx="3673771" cy="2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18266" y="160868"/>
            <a:ext cx="299104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Ловзар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Санитараш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INFO\Desktop\проэкт нац герой\IMG-20250120-WA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4557" y="3785101"/>
            <a:ext cx="2190375" cy="2920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INFO\Desktop\проэкт нац герой\IMG-20250120-WA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138" y="1133560"/>
            <a:ext cx="2077180" cy="2769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INFO\Desktop\проэкт нац герой\IMG-20250120-WA00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391800" y="1982699"/>
            <a:ext cx="2002400" cy="3559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9" descr="C:\Users\INFO\Desktop\Новая папка\Screenshot_2025-01-27-11-09-06-039_com.whatsapp-edi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0042" y="231713"/>
            <a:ext cx="2150469" cy="2916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INFO\Desktop\Новая папка\IMG-20250127-WA014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86134" y="1880539"/>
            <a:ext cx="2023534" cy="3597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INFO\Desktop\Новая папка\IMG-20250127-WA014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880601" y="2971800"/>
            <a:ext cx="1989666" cy="3537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2CAF9C-8541-4E75-8A2F-E14139C55D91}"/>
              </a:ext>
            </a:extLst>
          </p:cNvPr>
          <p:cNvSpPr/>
          <p:nvPr/>
        </p:nvSpPr>
        <p:spPr>
          <a:xfrm>
            <a:off x="270934" y="1122363"/>
            <a:ext cx="1168400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78A4DEF-EB5C-430E-97CF-C956B01CE6BC}"/>
              </a:ext>
            </a:extLst>
          </p:cNvPr>
          <p:cNvSpPr/>
          <p:nvPr/>
        </p:nvSpPr>
        <p:spPr>
          <a:xfrm>
            <a:off x="934412" y="394692"/>
            <a:ext cx="10583333" cy="6781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ГӀиллакх-оьздангаллин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патриотически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бух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кхоллар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агӀор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дӀадахьа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школе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кхачале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долчу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тайпана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гӀуллакхаш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дӀасадаржош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долчу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дахарехь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вовшахтоьхначу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дешаран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гӀуллакхехь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бешахь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цӀахь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вовшахтоьхначу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барамашкахь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дӀадахьа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Проект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Ӏалашо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школе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кхачале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долчу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гӀиллакх-оьздангаллин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патриотически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самукъанечу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хиламашкахула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даташкахула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уьш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хьелаш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кхуллу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предметни-кхиоран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хьал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тодарна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 Проект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кхочушъяр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бахьана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долуш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хӀора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кхоллараллин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хьуьнарш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шовкъаш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гайта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кхетаман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шовкъ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тайп-тайпанчу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гӀуллакхийн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тайпанашкахь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берашкахь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оьздангаллин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патриотически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аматаш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кхолла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хьелаш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кхоллалур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Хьехархойн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говзалла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лакхайоккхур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Школехь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кхиамца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дешарна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оьшуш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дай-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нанойн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психологически кечам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шайн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дайшца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хьехархошца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цхьаьна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суьрташ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альбомаш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кхуллур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Бешан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тобанан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коридораш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хазйийр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гайтаман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белхашца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Проект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кхочушйийр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воккхачу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хьехархочо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хьехархоша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куьйгалхочо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ткъа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иштта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дешархойн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дай-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наной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йукъаозор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цхьаьна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Карарчу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хенахь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гӀиллакх-оьздангаллин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а, патриотически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кхетадо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баккхийчара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цхьаьна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лелочу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гӀуллакхехь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къамелехь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вовшашца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уьйр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латтор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берехь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универсалан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гӀиллакх-оьздангаллин аматаш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гучудахарна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кхолларна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къоман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схьадовлар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винчу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мехкан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Ӏалам довзийтарна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Ӏалашо йолуш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синхаамийн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жигара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дог-ойла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долахь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хиларан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синхаам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кхечаьрца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уьйр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хилар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Школе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кхачале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долчу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хенахь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дуьйна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патриот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синхаам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болуш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вина 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кхиъна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мохк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безаш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цуьнан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культура,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безаш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0188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05344" y="437990"/>
            <a:ext cx="32045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Нийса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некъ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гайтар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pic>
        <p:nvPicPr>
          <p:cNvPr id="1028" name="Picture 4" descr="C:\Users\INFO\Desktop\Новая папка\IMG-20250127-WA0138.jpg"/>
          <p:cNvPicPr>
            <a:picLocks noChangeAspect="1" noChangeArrowheads="1"/>
          </p:cNvPicPr>
          <p:nvPr/>
        </p:nvPicPr>
        <p:blipFill>
          <a:blip r:embed="rId3" cstate="print"/>
          <a:srcRect t="11241" r="16936" b="12869"/>
          <a:stretch>
            <a:fillRect/>
          </a:stretch>
        </p:blipFill>
        <p:spPr bwMode="auto">
          <a:xfrm>
            <a:off x="407849" y="946554"/>
            <a:ext cx="1924384" cy="3125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INFO\Desktop\Новая папка\IMG-20250127-WA0112.jpg"/>
          <p:cNvPicPr>
            <a:picLocks noChangeAspect="1" noChangeArrowheads="1"/>
          </p:cNvPicPr>
          <p:nvPr/>
        </p:nvPicPr>
        <p:blipFill>
          <a:blip r:embed="rId4"/>
          <a:srcRect l="15067" t="17835" r="674" b="34564"/>
          <a:stretch>
            <a:fillRect/>
          </a:stretch>
        </p:blipFill>
        <p:spPr bwMode="auto">
          <a:xfrm>
            <a:off x="1222149" y="4129831"/>
            <a:ext cx="2286000" cy="2295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INFO\Desktop\Новая папка\Screenshot_2025-01-27-10-49-59-371_com.whatsapp.jpg"/>
          <p:cNvPicPr>
            <a:picLocks noChangeAspect="1" noChangeArrowheads="1"/>
          </p:cNvPicPr>
          <p:nvPr/>
        </p:nvPicPr>
        <p:blipFill>
          <a:blip r:embed="rId5" cstate="print"/>
          <a:srcRect t="27578" b="11056"/>
          <a:stretch>
            <a:fillRect/>
          </a:stretch>
        </p:blipFill>
        <p:spPr bwMode="auto">
          <a:xfrm>
            <a:off x="9860420" y="3494447"/>
            <a:ext cx="2177467" cy="2969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INFO\Desktop\Новая папка\Screenshot_2025-01-27-10-50-40-665_com.whatsapp.jpg"/>
          <p:cNvPicPr>
            <a:picLocks noChangeAspect="1" noChangeArrowheads="1"/>
          </p:cNvPicPr>
          <p:nvPr/>
        </p:nvPicPr>
        <p:blipFill>
          <a:blip r:embed="rId6" cstate="print"/>
          <a:srcRect t="21475" r="1492" b="11659"/>
          <a:stretch>
            <a:fillRect/>
          </a:stretch>
        </p:blipFill>
        <p:spPr bwMode="auto">
          <a:xfrm>
            <a:off x="6050136" y="357808"/>
            <a:ext cx="1833034" cy="2764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Users\INFO\Desktop\Новая папка\Screenshot_2025-01-27-11-28-27-389_com.whatsapp.jpg"/>
          <p:cNvPicPr>
            <a:picLocks noChangeAspect="1" noChangeArrowheads="1"/>
          </p:cNvPicPr>
          <p:nvPr/>
        </p:nvPicPr>
        <p:blipFill>
          <a:blip r:embed="rId7" cstate="print"/>
          <a:srcRect t="28423" r="387" b="20244"/>
          <a:stretch>
            <a:fillRect/>
          </a:stretch>
        </p:blipFill>
        <p:spPr bwMode="auto">
          <a:xfrm>
            <a:off x="3952403" y="3117740"/>
            <a:ext cx="2099733" cy="2404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Users\INFO\Desktop\Новая папка\Screenshot_2025-01-27-11-29-03-318_com.whatsapp.jpg"/>
          <p:cNvPicPr>
            <a:picLocks noChangeAspect="1" noChangeArrowheads="1"/>
          </p:cNvPicPr>
          <p:nvPr/>
        </p:nvPicPr>
        <p:blipFill>
          <a:blip r:embed="rId8" cstate="print"/>
          <a:srcRect t="26977" r="1090" b="11026"/>
          <a:stretch>
            <a:fillRect/>
          </a:stretch>
        </p:blipFill>
        <p:spPr bwMode="auto">
          <a:xfrm>
            <a:off x="3310287" y="282247"/>
            <a:ext cx="2084917" cy="290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C:\Users\INFO\Desktop\Новая папка\Screenshot_2025-01-27-11-28-38-241_com.whatsapp.jpg"/>
          <p:cNvPicPr>
            <a:picLocks noChangeAspect="1" noChangeArrowheads="1"/>
          </p:cNvPicPr>
          <p:nvPr/>
        </p:nvPicPr>
        <p:blipFill>
          <a:blip r:embed="rId9" cstate="print"/>
          <a:srcRect t="14324" r="1692" b="29101"/>
          <a:stretch>
            <a:fillRect/>
          </a:stretch>
        </p:blipFill>
        <p:spPr bwMode="auto">
          <a:xfrm>
            <a:off x="6325973" y="3957273"/>
            <a:ext cx="2072217" cy="2650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C:\Users\INFO\Desktop\Новая папка\Screenshot_2025-01-27-10-49-37-647_com.whatsapp.jpg"/>
          <p:cNvPicPr>
            <a:picLocks noChangeAspect="1" noChangeArrowheads="1"/>
          </p:cNvPicPr>
          <p:nvPr/>
        </p:nvPicPr>
        <p:blipFill>
          <a:blip r:embed="rId10" cstate="print"/>
          <a:srcRect t="23877" b="11269"/>
          <a:stretch>
            <a:fillRect/>
          </a:stretch>
        </p:blipFill>
        <p:spPr bwMode="auto">
          <a:xfrm>
            <a:off x="7974140" y="1276018"/>
            <a:ext cx="1802197" cy="259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 rot="10800000" flipV="1">
            <a:off x="3436106" y="5521405"/>
            <a:ext cx="3308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Нийса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герз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кхоссар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082538" y="536713"/>
            <a:ext cx="26522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Пограничникш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39281" y="436576"/>
            <a:ext cx="9138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Предметни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меттиган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1алам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йухатохар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/>
          </a:p>
        </p:txBody>
      </p:sp>
      <p:pic>
        <p:nvPicPr>
          <p:cNvPr id="3074" name="Picture 2" descr="C:\Users\INFO\Desktop\СКРИНЫ БЛОГ\IMG-20250128-WA0106.jpg"/>
          <p:cNvPicPr>
            <a:picLocks noChangeAspect="1" noChangeArrowheads="1"/>
          </p:cNvPicPr>
          <p:nvPr/>
        </p:nvPicPr>
        <p:blipFill>
          <a:blip r:embed="rId3" cstate="print"/>
          <a:srcRect t="20774" r="1201" b="16782"/>
          <a:stretch>
            <a:fillRect/>
          </a:stretch>
        </p:blipFill>
        <p:spPr bwMode="auto">
          <a:xfrm>
            <a:off x="470534" y="1156845"/>
            <a:ext cx="6237892" cy="2217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INFO\Desktop\Новая папка\Screenshot_2025-01-28-11-48-00-487_com.wildberries.ru.jpg"/>
          <p:cNvPicPr>
            <a:picLocks noChangeAspect="1" noChangeArrowheads="1"/>
          </p:cNvPicPr>
          <p:nvPr/>
        </p:nvPicPr>
        <p:blipFill>
          <a:blip r:embed="rId4" cstate="print"/>
          <a:srcRect t="18583" r="2449" b="18621"/>
          <a:stretch>
            <a:fillRect/>
          </a:stretch>
        </p:blipFill>
        <p:spPr bwMode="auto">
          <a:xfrm>
            <a:off x="7241883" y="1095231"/>
            <a:ext cx="2194112" cy="313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INFO\Desktop\Новая папка\Screenshot_2025-01-28-11-49-06-993_com.wildberries.ru-edi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76241" y="3078677"/>
            <a:ext cx="2154610" cy="2626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INFO\Desktop\Новая папка\Screenshot_2025-01-28-11-47-36-037_com.wildberries.ru.jpg"/>
          <p:cNvPicPr>
            <a:picLocks noChangeAspect="1" noChangeArrowheads="1"/>
          </p:cNvPicPr>
          <p:nvPr/>
        </p:nvPicPr>
        <p:blipFill>
          <a:blip r:embed="rId6" cstate="print"/>
          <a:srcRect t="18897" r="4020" b="18789"/>
          <a:stretch>
            <a:fillRect/>
          </a:stretch>
        </p:blipFill>
        <p:spPr bwMode="auto">
          <a:xfrm>
            <a:off x="1152285" y="3273398"/>
            <a:ext cx="1990484" cy="2871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INFO\Desktop\Новая папка\Screenshot_2025-01-28-11-47-48-839_com.wildberries.ru.jpg"/>
          <p:cNvPicPr>
            <a:picLocks noChangeAspect="1" noChangeArrowheads="1"/>
          </p:cNvPicPr>
          <p:nvPr/>
        </p:nvPicPr>
        <p:blipFill>
          <a:blip r:embed="rId7" cstate="print"/>
          <a:srcRect t="32826" r="3030" b="32657"/>
          <a:stretch>
            <a:fillRect/>
          </a:stretch>
        </p:blipFill>
        <p:spPr bwMode="auto">
          <a:xfrm>
            <a:off x="3586200" y="3734440"/>
            <a:ext cx="2975963" cy="2354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6361" y="1350549"/>
            <a:ext cx="664668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Шен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даймехкан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патриот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кхиор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иза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жоьпаллин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а,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чолхе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гӀуллакх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цуьнан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дерзор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школе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кхачале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долчу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хенахь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бен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дӀадолалуш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дац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Планан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системан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болх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бар,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тайп-тайпанчу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дешаран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гӀирсех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пайдаэцар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доьзалан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ницкъаш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а,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бешахь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баккхийчара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шайн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гӀуллакхашна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дешнашна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жоьпалла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хиларо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дика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жамӀаш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дан а,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кхидӀа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а патриотически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кхетош-кхиоран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болх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бар.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391639" y="620877"/>
            <a:ext cx="4319901" cy="5447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Приложени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Коьчал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Турпалхо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Нурадилов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Ханпаша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Лакхара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тоба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Бетелгереева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З.С.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2" name="Рисунок 11" descr="Picture backgroun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9019" y="1262742"/>
            <a:ext cx="3070926" cy="238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66800" y="729343"/>
            <a:ext cx="108421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КОЬЧАЛ: «ТУРПАЛХО НУРАДИЛОВ ХАНПАША»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Лакхарчу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тобанехь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дӀайахьа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леринчу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занятин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план-конспект)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Герой Советского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Сойуза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гвардии старший сержант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Нурадилов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1924-1942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1алашонаш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Сийлахь-Боккхачу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Даймехкан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тӀамах хаам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балар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ТӀеман хенахь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халкъо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хьегна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бала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бовзар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турпалхойх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церан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майраллех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хаарш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далар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Турпалхо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Нурадилов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вовзийтар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Школазхойн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патриотически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дог-ойла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кхиор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Даймахках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дозалла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дан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Іамор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6. Г1о дан,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накъосталла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дан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Ӏамор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довзар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кхиор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дозуш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долу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къамел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кхиор.кхибре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физически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кхиор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социально-коммуникативни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кхиор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Кхечу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дешаран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дакъошца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зӀе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къамел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кхиор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исбаьхьаллин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хазаллица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кхиор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Кхиорхочо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дӀахьур йолу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методически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приемаш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дешнаш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тӀехь болх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салти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къизалла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бӀо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йийсар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вира,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алзам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къамел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геокэшинг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хаттарш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суртдиллар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6)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ловзар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Гайтаман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гӀирс: суьрташ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ролик, слайд,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кехат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клей.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34885" y="435429"/>
            <a:ext cx="923108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Заняти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дӀайахьар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Вовшийн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куьйгаш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Машаре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самукъне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го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Бертахь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дахар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марздеш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Малх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вайга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зӀенарш кхийдош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Сакъералуш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серлабуьйлуш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Даймохк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денна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хазлуш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тоха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тӀараш,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Гайта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дегнийн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шайн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даккхийдер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Шун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синкъерам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ловзар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делар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Даймехкан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ирсе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хилар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(Го 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дӀахӀуьтту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Дукхадехийла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сан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хьоменаш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охьаховша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хӀинца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тахана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самукъане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дуьненах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даккхийдедеш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ирсе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Даим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хиллий-те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адамаш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иштта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самукъане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дуьненах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кхийдеш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 Ас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шуна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байт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йоьшур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леррина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ладогӀа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Байт «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ТӀом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Дийнахь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буса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Стигалаш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этӀа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Дийнахь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буса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Латта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лелхаш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ХӀора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мел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оьккхург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Моьттуш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тӀекхета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Баккхийнаш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хебаш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Іа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доьлхуш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Хьере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танканийн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кеманийн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гӀовгӀа.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ГӀишлош тӀехерцаш йу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ХӀусамаш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йогу.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ТӀом тӀом бу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къинхетам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Цуьнца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богӀу, Акхачу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халхарехь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къизалла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йогӀу.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Стенах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лаьцна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байт?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ХӀун гойту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автора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шен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байта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чохь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Муха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гойту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автора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тӀеман сурт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Муха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кхета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къизалла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бохучу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дашах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Керлачу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дашна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тӀехь болх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къизалла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92086" y="293915"/>
            <a:ext cx="930728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эр дара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муха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дехаш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долчу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пачхьалкхан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цӀе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Российская Федерация.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Нийса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боху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дехаш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долчу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боккхачу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Даймехкан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цӀе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Российская Федерация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Ткъа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хьалх-хьалха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цуьнан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цӀе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Советский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Сойуз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йара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Оцу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хенахь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дуккха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республикаш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шена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чохь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йолуш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барам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боцуш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йоккха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йара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пачхьалкх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бертахь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дехаш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тайп-тайпана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къаьмнаш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долуш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Ишттачу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цхьана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аьхкенан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хенахь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сатоссучу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заман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чохь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массо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набаро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тединчу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хенахь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Германис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тӀеман кеманийн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танканийи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бомбанийн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гӀовгӀанца самадаьккхира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дерриг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Деррит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советски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халкъ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гӀаьттира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тӀамна дуьхьал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Нохчаша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лецира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тӀамехь жигара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дакъа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шаре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бахбелира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къиза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луьра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тӀом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Толам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баьккхира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Советски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Сойузо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Хьанна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хаьа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шуна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хӀора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шарахь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9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майхь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хӀун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даздийриг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Толаман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де.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НеӀарах пӀелг туху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ЧувогӀу Салти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Де дика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хуьлда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шун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хьалагӀовтту.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Далла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везийла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Марша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вогӀийла хьо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Салти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Чоьхьавала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охьахаа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бехачу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новкъахь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кӀадвелла хир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Салти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ХӀан-хӀа, чӀогӀа сиха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Тхан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командира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цхьа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декхар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тӀедиллина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араваьлла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со.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тӀемалочух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Советки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Сойузан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Турпалхочух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Нурадилов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Ханпашех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лаьцна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хаам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кечбе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аьлла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бешахь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долу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муьлххачу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гӀуллакхана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дика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накъостий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хуьлу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аьлла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хезна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веара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со,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накъосталла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эшна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Делахь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Салти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нийса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кхаьчна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хӀара 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муьлххачу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гӀуллакхана тӀехь гӀо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дан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кийча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Хьуна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гӀо дийр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Иштта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дуй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43000" y="1045029"/>
            <a:ext cx="919842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Салти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ХӀара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конверт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соьгахь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кхуьнан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гӀоьнца 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безаш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болу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некъ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хуур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Делахь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хӀета, схьало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соьг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хьовси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х1ун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т1ехь.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стенан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сурт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го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цхьаъ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долчу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конверт т1аьхь ?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Йурт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го.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оцу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йуъртан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цӀе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Гамиях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ДегӀастанахь йу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Оцу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йуърта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кхача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могашаллин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некьхул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(тропа здоровья).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Кийча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дуй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Цкъа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хьалха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садаӀаран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гимнастика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йийр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СадаӀаран гимнастика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Массарара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мерчухула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кӀоргге хӀаваъ чуоза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тӀаккха меллаша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багахула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арахеца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(вдох-выдох).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Иштта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кхузза-довазза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дийр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Новкъа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довлу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Леррина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некъан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тидам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дӀадуьйлало.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Когаш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кӀел хьовса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тӀулга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тӀехь шаршарна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кхерам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Ор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долчохь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ирхъоьккхуш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вовшийн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лардеш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дӀагӀур 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Некъ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хала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цундела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новкъахь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чӀогӀа тидаме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хила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схьакхечи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Гамиях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йуьрта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БӀе шо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гергга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хьалха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1924-чу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шарахь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Нурадилан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ГӀизарун доьзалехь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кхоалгӀа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кӀант Ханпаша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хилира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долуш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дӀакхелхира цуьнан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да.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Цул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тӀаьхьа,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цхьа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даьлча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нана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дӀакхелхира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кӀант шаьш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виси-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Жимахволчу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дацара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Минай-Тугай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йуърта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шайн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гергарчу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нахана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йуххе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дӀабахара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вежарий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Аьтто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бацара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воккхахволу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ваша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Хункарпаша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Хасавйурта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кхелхина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вахара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ШолгӀа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ваша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Мухтарпаша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балха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хӀоьттира мехкадаьтта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лелочу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базе,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интернате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дӀавелира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14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кхаьчна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балха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хӀоьттира машинистан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гӀоьнча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Цигара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шен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дуьзча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къар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вел Ц1ечу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Арме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вахара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38529" y="402772"/>
            <a:ext cx="1026361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Кхиархо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муьлха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конверт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схьа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эца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(ШолгӀа.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ХӀун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шуна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шолгӀачу кехат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т1ехь?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Бомбанаш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лелхаш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танканаш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йогӀуш.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ТӀаккха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, хӀун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цӀе хир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шуна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хетарехь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(ТӀом.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Нийса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боху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Хьовсий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телевизор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хьовсу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Сийлахь-Боккхачу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Даймехкан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тӀеман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слад ролик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гойту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Оцу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тӀамехь Ханпаша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пулеметчик вара.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Дуьххьара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дуьйна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билгалвелира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майраллица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доьналлица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тӀедиллина декхар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кхачо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йоллуш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чекхдаккхарца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Пулеметни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взводан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командир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хӀоттийра Ханпаша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Шен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дуьххьарлерчу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тӀамехь,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долчу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Ханпашас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ша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лазийна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воллушехь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цхьамма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йухатуьхийра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тӀебогӀу немцойн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бӀо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(войско).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Дешнаш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тӀехь болх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бӀо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(войско),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Шен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пулеметаца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120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тӀемало вийра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7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йийсар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вира.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Дешнаш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тӀехь болх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йийсар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вира (взял в плен).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Баккхий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кхиамашца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билгалвелира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тӀамехь.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Шиъ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орден 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йелира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цунна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Цунах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лаьцна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йаздора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газеташ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тӀехь, эшарш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иллеш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дохура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наха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ЧӀогӀа буьрса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тӀом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бара Сталинград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хӀинца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Волгоград)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шахьарна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йуххехь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пулемет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соцуш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йацара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йетта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чуьра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Отуш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эгош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бара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мостагӀий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ЦӀаьххьана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схьакхеттачу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мостагІчун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пулеметан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хӀоано дӀакхоьссира Ханпаша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цуьнан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пулемет а.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бара 18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долчу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къоначу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Турпалхочун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тӀаьххьарлера тӀом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ЦІен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Арми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цӀе йолчу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газета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тӀехь йаздора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Мехкан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сийлаллин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къонах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Кавказан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лийрвоцу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турпалхо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маьлхан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кӀант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аьрзунашлахь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аьрзу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пулеметчик- комсомолец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Нурадилов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Шен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пулеметаца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хӀаллак-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вина 920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немцо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7 пулемет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схьайаьккхина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12 фашист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йийсаре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лаьцна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дӀавоьллира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Мамаев Курган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16009" y="363070"/>
            <a:ext cx="978464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Салти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кехат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тӀехь кхи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х1ун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хьовсий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х1у го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шун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т1аьхь?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КхолагІчу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.)-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седа 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Даймахко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дина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.(Седа.)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д1акхелхина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цхьа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даьлча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Нурадилов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елира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Советски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Сойузан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Турпалхочун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цӀе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Слайдаш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гойту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.)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Ленинан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орден (1943,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веллачул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тӀаьхьа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);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ЦӀен Байракхан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орден (1942);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Шен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Седан орден (1942);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Мемориальни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тӀулг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Х.Н.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Нурадиловн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лерина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Мамаев курган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Волгоградехь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Таханлерчу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дийнахь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медалаш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орденаш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Ахмад-Хьаьжи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цӀарах йолчу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Мемориалан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сийлаллин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комплексе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схьайелла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гуттаренна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Нурадилов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лерина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поштан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марка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арахийцира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Нурадилов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Сийлаллан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хӀоллам хӀоттийна Грозный-ГӀалахь, кхийолчу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меттиггашкахь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Йарташ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урамаш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театраш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комплексаш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цӀарах.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Кинош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романаш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произведенеш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стихаш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эшарш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иллеш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произведенеш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лерина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Азербайджанехь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йаьккхина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«В семнадцать мальчишеских лет»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цӀе йолуш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Нурадилов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турпалаллех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лаьцна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исбаьхьаллин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фильм.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Хамидов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Абдул-Хьамидан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Лийрбоцурш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цӀе йолу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пьеса.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дуккха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СадаӀаран минот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Лекхачу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лаьмнашкахь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ГӀамарийн аренашкахь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Даймохк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ларбеш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Салти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Стигалахь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 ха до,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ХӀорда чохь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лардо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-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маршо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ларйеш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Салти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ву.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ДогӀа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дарах,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дилларх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Малх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къегина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хьажарх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Шен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дегі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кхоош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доза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лардеш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Со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воккха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хир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по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Халкъ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маьрша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дахийта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Салти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Дозане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гӀур ву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6BEF2F-23B9-4B9C-854C-C76BB9CBD0C6}"/>
              </a:ext>
            </a:extLst>
          </p:cNvPr>
          <p:cNvSpPr txBox="1"/>
          <p:nvPr/>
        </p:nvSpPr>
        <p:spPr>
          <a:xfrm>
            <a:off x="498764" y="181957"/>
            <a:ext cx="113792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Проектан</a:t>
            </a:r>
            <a:r>
              <a:rPr lang="ru-RU" sz="28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  <a:r>
              <a:rPr lang="ru-RU" sz="2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ктуальность</a:t>
            </a:r>
            <a:r>
              <a:rPr lang="ru-RU" sz="32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00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Патриотически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синхаам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ша-шех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кхоллалуш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бац.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еххачу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хенахь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Ӏалашонца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тӀеӀаткъам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жамӀ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бераллехь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дуьйна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дуьйна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хьокъехь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кхачале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гӀиллакх-оьздангаллин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патриотически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уггаре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хьалха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лаьттачех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цхьаъ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Патриотизм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безаман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боккха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синхаам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Даймахке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цуьнан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дӀадаханчух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таханлерчу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хенах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синхаам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берашкахь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кхоллабалар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дӀадолало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хӀинцале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школе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кхачале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хенахь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Патриотически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дӀахьо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доьзалан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мехаллашна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ламасташна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зеделларгна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ХӀинцалерчу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кхиазхойн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синхаам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дӀаболуш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цундела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кхачале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бераллехь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оьшуш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проблема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дӀаяккхархьама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кхузаманан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некъаш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кепаш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дешаран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берриге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декъашхой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йукъаозош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йолчу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гӀуллакхех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пайдаэца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Хууш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ма-хиллара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йукъахь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бехаш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хетарехь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могӀарера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ирчачу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хьолехь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доьналла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доьналла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майралла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хьашташ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кхочушдар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аматаш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гойтуш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хьуьнар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кхочушдо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дахар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кхераме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доккхуш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кхечарна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кӀелхьара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бохуш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масалло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гойту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озабезам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боцуш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хила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йиш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йоцийла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сийлахь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кхочушдан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дезаш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граждански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корматаллин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декхар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гӀуллакхна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бакъ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хила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дезаш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Школе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кхачале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дешаран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Гудермес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кӀоштан муниципальни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кхачале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дешаран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хьехархошна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йукъахь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кхайкхийна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Йовр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Йоцу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Ц1е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цӀе йолчу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тоьллачу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берашкахь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синхаам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даймахках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жимачу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Даймахках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Сийлахь-боккхачу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Даймехкан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тӀеман турпалхой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дакъалаьцнарш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лерринчу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тӀеман операцийн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декъашхой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халкъан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синбахамашка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мехаллин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хьежамаш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ларбар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</a:t>
            </a:r>
          </a:p>
        </p:txBody>
      </p:sp>
    </p:spTree>
    <p:extLst>
      <p:ext uri="{BB962C8B-B14F-4D97-AF65-F5344CB8AC3E}">
        <p14:creationId xmlns:p14="http://schemas.microsoft.com/office/powerpoint/2010/main" xmlns="" val="1744378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52599" y="141513"/>
            <a:ext cx="10940143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Сох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салти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хир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Седа 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хьалха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ма-аллара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хӀунда 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ишта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шуна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хетарехь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уьш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тхо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Делахь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дан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ЙоӀарий цхьана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стоьла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гондӀа гуллур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кӀентий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вукху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Стоьлаш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тӀехь охьадехкина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сурташ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клей,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салфеткаш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.)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Сийлаллин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тӀулг,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седа.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Алзам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 Йо1аршна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тӀедиллар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кехат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кечдо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алзамаш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латош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Дешнаш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тӀехь болх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алзам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гвоздика.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КӀенташна тӀедиллар: кехат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кечдо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сурт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т1улг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Дашо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Седа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лато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Белхийн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гайтам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Салти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хьайна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командиро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тӀедиллина декхар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кхочушдин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Тхан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берех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реза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воллуш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накъосталла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хилин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хьуна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Салти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Дала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аьтто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бойла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Тхо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дерза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биначу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белхийн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сурт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даккхий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дӀахьо командирана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гайта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Тхан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бещахь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Турпалхойн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альбом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ХӀара суьрташ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оха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оцу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йукъа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дахка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дӀахьур 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Реза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вуй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дуй реза?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Іодика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йойла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хьан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Салти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схьадахкаре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терра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могашаллин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некъахула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йухагӀур ду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Оцу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некъа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довлале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садаӀаран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гимнастика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йеза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Жам1 дар.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хӀун хиира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шуна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тахана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керла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Муха дара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тӀеман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сурт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Мила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Нурадилов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Муха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йара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бералла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Муха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тӀом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бора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Ханпашас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Муха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дира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Ханпашин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махко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халкъо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Рефлекси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йар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4946" y="674915"/>
            <a:ext cx="1145309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Дай-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наношна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лерина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маслаӀат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«СВО муха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дийца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деза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берана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endParaRPr lang="ru-RU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дахар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чӀогӀа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хийцаделла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тӀаьхьарчу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хенахь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Украинехь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ШолгӀа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тӀом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болабелча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дукхахболу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оьрсий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кест-кеста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баха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буьйлабелира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кхерамах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тешнабехкех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догдохарх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синхаамаш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зеделларг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Сингаттам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алсамбаьккхира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1990-чу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шарахь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цхьана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декъан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мобилизаци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йолаяларо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мохк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ТӀекхуьучу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чкъурах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ма-дарра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хьакхалуш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долу.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Дукхахболчу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баккхийчарна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Ӏамийна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дац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тайпа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агӀонех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лаьцна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бераца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нийса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къамел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муха дан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Ткъа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кхузахь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психологаш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Тхо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тешна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тӀех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даккхар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мехала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хиларх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Дерриге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дича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нагахь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санна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хьайн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стрессе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диллича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тӀаккха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уггаре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коьрта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кхиаран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процесс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тарло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психолога 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нейропсихолога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Наумова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Натальяс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чӀагӀдо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берашна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шайн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хене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тӀеэцаран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билгалонашка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хьаьжжина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нийса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дешнаш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харжар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мехала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бохуш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«Ала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иштта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хуьлуш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адамаш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пачхьалкхаш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Амма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уггаре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коьртаниг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доьзал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хилар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хилар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дийр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Берашна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лакхара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сингаттам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кхиар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далийта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Вайна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оьшу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уьш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дуьне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дикачу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агӀор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тӀеэца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тӀетоьхна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говзанчо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82597" y="493752"/>
            <a:ext cx="10444385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Хьехархошна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а, дай-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наношна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консультацеш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«Жима патриот муха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кхио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веза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хьехархошна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а, дай-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наношна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лерина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хьехам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>
              <a:lnSpc>
                <a:spcPct val="150000"/>
              </a:lnSpc>
            </a:pP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ТӀекхуьуш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долу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чкъор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патриотически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синхаамца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кхетош-кхиор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оьшуш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хилар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диктатура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кхузаманан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йукъараллин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дахарехь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хуьлуш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болчу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кӀорггерчу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хийцамаша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царна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йукъахь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уггаре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негативан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коннотацеш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барт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цахилар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адамаш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шайн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культурин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ламастех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дӀакъастар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массо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хийрачу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хӀуманна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мода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йолуш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европеизаци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яр а,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цӀахь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долчуьнца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мостагӀалла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хилар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Цундела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халкъан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ламасташ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берашна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довзийтар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Даймахке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доьзале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махкахошка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безам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жоьпалле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дог-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ойла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кхиор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 сел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мехала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Мехала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берашна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шайн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мехкан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тӀаьхье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ларъян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хьалдолуш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хила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лаам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кхоллар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Патриотизм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боху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кхетам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массо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агӀор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Иза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кхетадо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дай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баьхна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меттигаш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езар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халкъах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дозалла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дар,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вайх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синхаам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хилар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санна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Даймехкан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дӀакъаста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йиш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йоцу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дакъа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Патриот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даймохк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лоруш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кхидолу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къаьмнаш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сийсаз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цунах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лаьцна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кхачам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боллуш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къамел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дан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хаьа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Патриот хила форма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лело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оьшу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Тоьар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хьан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дегӀан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оьздангаллин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могашалла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чӀагӀъян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хила</a:t>
            </a:r>
          </a:p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культурни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дешна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онда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доьзал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болуш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дайн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тӀаьхье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сий-ларамца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кхиош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29951" y="474429"/>
            <a:ext cx="976452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Хьехархошна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а, дай-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наношна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лерина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консультацеш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"Жима патриот муха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кхио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веза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 «Патриотизм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 descr="C:\Users\INFO\Desktop\Памятка-Воспитание-патриотизм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7527" y="3020992"/>
            <a:ext cx="3490058" cy="2645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ac6f1329-bc3d-40b2-8b33-fe9156f4140d.jpeg"/>
          <p:cNvPicPr>
            <a:picLocks noChangeAspect="1"/>
          </p:cNvPicPr>
          <p:nvPr/>
        </p:nvPicPr>
        <p:blipFill>
          <a:blip r:embed="rId4" cstate="print"/>
          <a:srcRect t="11699" b="12904"/>
          <a:stretch>
            <a:fillRect/>
          </a:stretch>
        </p:blipFill>
        <p:spPr>
          <a:xfrm>
            <a:off x="7199753" y="2152893"/>
            <a:ext cx="3263761" cy="4374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86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58798" y="342735"/>
            <a:ext cx="10599093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кхетош-кхиоран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хьокъехь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ролех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ловзаран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жигара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ловзарийн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картотека</a:t>
            </a:r>
          </a:p>
          <a:p>
            <a:pPr>
              <a:lnSpc>
                <a:spcPct val="150000"/>
              </a:lnSpc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Дийцарехь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ролех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ловзарш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Дозанан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гӀаролхой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>
              <a:lnSpc>
                <a:spcPct val="150000"/>
              </a:lnSpc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Ӏалашо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кхидӀа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тӀеман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говзаллаш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йовзийтар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тӀеман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белхахойн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дийнан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гӀуллакх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къастор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хӀун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гӀуллакх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лаьтта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доьналла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говзалла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кхиорехь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омра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кхочушдан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хаарехь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дешнийн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гулдар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шордарехь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запас: «граница", «пост", «охрана", "нарушение", "сигнал тревоги", "пограничник",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«собаковод".</a:t>
            </a:r>
          </a:p>
          <a:p>
            <a:pPr>
              <a:lnSpc>
                <a:spcPct val="150000"/>
              </a:lnSpc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Куьйган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хьалхара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гӀо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дар.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декъашхо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кхойкху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куьг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сиха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дӀадихкинарг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толам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боккху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Арахь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ловзарш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"Прогулка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лела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ловзар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Лаьттахь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бӀаьргаш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дӀа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къевлина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тӀехула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волуш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77271" y="555172"/>
            <a:ext cx="979552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Къамелан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билгалонаш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/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Урокан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ц1е: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ДоттагӀех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доттагӀаллех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лаьцна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fontAlgn="base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Ӏалашо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доттагӀ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боху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кхетам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кхоллар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дотагӀалла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берашна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мах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хадо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Ӏамор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кхечеран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синхаамаш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амалш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хьайн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йовзийтар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Къамелан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курс</a:t>
            </a:r>
          </a:p>
          <a:p>
            <a:pPr fontAlgn="base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Кхетош-кхиоран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Баккхийчара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кест-кеста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хьоьга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Вайна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оьшу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доттагӀий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хила,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цхьаьна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даха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 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бохург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хӀун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fontAlgn="base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Бераша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Девнаш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ловзо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хӀуманаш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екъа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- Вас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е,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цӀераш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яха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ДоттагӀчунна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хала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хьал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нислахь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цунна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гӀо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цунна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хьеха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fontAlgn="base">
              <a:buFontTx/>
              <a:buChar char="-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Накъост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гӀайгӀане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велахь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цуьнан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дог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хьаста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дог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оьшу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fontAlgn="base">
              <a:buFontTx/>
              <a:buChar char="-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Нагахь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санна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берашна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хилахь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баккхийчара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гӀо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хьалхара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хаттарш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хӀиттош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fontAlgn="base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Кхетош-кхиоран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ЛадогӀа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Л.Н.Толстойн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«Ши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накъост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цӀе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йолчу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дийцаре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Урокан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ц1е: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Сийлахь-боккха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Даймехкан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тӀом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fontAlgn="base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Урокан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ц1е: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ТӀеман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шерашкахь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93248" y="1212559"/>
            <a:ext cx="756110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Тидаме</a:t>
            </a:r>
            <a:r>
              <a:rPr lang="ru-RU" sz="72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эцарна</a:t>
            </a:r>
            <a:r>
              <a:rPr lang="ru-RU" sz="72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а, </a:t>
            </a:r>
          </a:p>
          <a:p>
            <a:pPr algn="ctr"/>
            <a:r>
              <a:rPr lang="ru-RU" sz="72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хьовсарна</a:t>
            </a:r>
            <a:r>
              <a:rPr lang="ru-RU" sz="72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а, </a:t>
            </a:r>
          </a:p>
          <a:p>
            <a:pPr algn="ctr"/>
            <a:r>
              <a:rPr lang="ru-RU" sz="72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Баркалла</a:t>
            </a:r>
            <a:r>
              <a:rPr lang="ru-RU" sz="72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23900" b="1" i="1" dirty="0">
              <a:solidFill>
                <a:schemeClr val="accent2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938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34309F3-DD2D-4F5E-B5D5-3ADC12F112BF}"/>
              </a:ext>
            </a:extLst>
          </p:cNvPr>
          <p:cNvSpPr/>
          <p:nvPr/>
        </p:nvSpPr>
        <p:spPr>
          <a:xfrm>
            <a:off x="665018" y="884696"/>
            <a:ext cx="10898909" cy="4378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Школе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кхачале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йолчу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цхьана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тобанехь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цхьана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йоӀа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массаьрга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дийца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йолаелира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ваша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иштта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олура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цуьнах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доьзалан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декъашхоша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хаттарш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дан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буьйлабелира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хӀунда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лору?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ХӀун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дина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цӀе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хьакъ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хилийта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мила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сацам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бира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Берашна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хаьа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15% - «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ХӀун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тӀом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?», «Мила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?»</a:t>
            </a: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Берашна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хаьа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40% - «Мила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?»</a:t>
            </a: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Кхидолу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45% - "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Жоп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дала хала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".</a:t>
            </a: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деллачу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жоьпашна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тӀе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тевжаш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мила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бохучух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лаьцна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берашна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хууш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хаарш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къасто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дезаш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хилира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Цул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тӀаьхьа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воккхахволчу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хьехархочо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тӀедиллира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хьехархошна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Даймохк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ларбархойх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лаьцна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дӀа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довзар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проект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хӀоттор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540385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74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64677" y="890954"/>
            <a:ext cx="949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078522" y="961290"/>
            <a:ext cx="949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031631" y="961290"/>
            <a:ext cx="1078167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Проектан</a:t>
            </a: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тайпа</a:t>
            </a: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дешаран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ехачу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хенан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Проектан</a:t>
            </a: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Сийлахь-боккхачу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Даймехкан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тӀеман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тӀеман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махкахой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Проектан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Ӏалашо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Сийлахь-боккхачу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Даймехкан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тӀамах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цуьнан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иштта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патриотизм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халкъан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хьуьнарех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доьзалшна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дозалла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синхаам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ШолгӀачу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тӀеман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ветеранашца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лерам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бар.</a:t>
            </a:r>
          </a:p>
          <a:p>
            <a:r>
              <a:rPr lang="ru-RU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Тӏедилларш</a:t>
            </a: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Сийлахь-боккхачу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Даймехкан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тӀеман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хууш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хаарш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шордар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системе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дерзор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доьзалан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халкъан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шовкъ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кхиорехь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гӀо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дар;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оьздангаллин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патриотически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амалш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доьналла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доьналла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даймохк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ларбан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КхидӀа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берашкахь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Даймахке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 патриотически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синхаамаш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маьрша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дахар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лардеш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эскаре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лерам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бахархошца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йукъарчу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хьесапехь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махкахошца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массо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халкъийн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векалшца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муьлхачу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къомах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хиларе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хьоьжуш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лераме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дог-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практически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гӀуллакхдаран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процессехь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хьуьнарш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хьекъал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гайтаман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кхоллараллин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ойлаяр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кхоллараллин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хьуьнарш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дозуш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кхоллар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махках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доьзалх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гергарчу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нахах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дозалла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синхаам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74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E83510E-79AD-4DD1-BB58-10BDE7CC1796}"/>
              </a:ext>
            </a:extLst>
          </p:cNvPr>
          <p:cNvSpPr/>
          <p:nvPr/>
        </p:nvSpPr>
        <p:spPr>
          <a:xfrm>
            <a:off x="626533" y="2300914"/>
            <a:ext cx="115654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6691" y="653473"/>
            <a:ext cx="11305309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куьйгалхо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лакхара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кхетош-кхиоран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белхахо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Туршиева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С.Ш-М.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декъашхой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дешархойн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дай-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кхетош-кхиоран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белхахой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Проблемни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хаттар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Турпалхо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мила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ХӀун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аматаш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хила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кхузаманан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турпалхошкахь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Дешаран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декъийн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интеграци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Познавательни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кхиар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Исбаьхьаллин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эстетически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кхиар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Къамел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кхиор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Социальни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коммуникативни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кхиар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ДегӀан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кхиар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966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24000" y="112377"/>
            <a:ext cx="8512232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гӀирсаш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Хаамаш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Интернет-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ресурсаш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Материалан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техникан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ноутбук,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музыкальни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центр,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книгаш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къамел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гайтаман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гӀирсаш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клеенка,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кехат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бес-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бесара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къоламаш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фломастераш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клей,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щеткаш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бес-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бесара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кехат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картон,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суьрташ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ловзаршна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лерина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атрибуташ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Адамийн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хьехархой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дай-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Финансийн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лахара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мах</a:t>
            </a:r>
          </a:p>
          <a:p>
            <a:pPr lvl="0">
              <a:lnSpc>
                <a:spcPct val="150000"/>
              </a:lnSpc>
            </a:pP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Накъостий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Муниципалан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бйуджетан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йукъарадешаран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учреждени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"Гудермес № 4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йуккъера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школа".</a:t>
            </a:r>
          </a:p>
          <a:p>
            <a:pPr lvl="0">
              <a:lnSpc>
                <a:spcPct val="150000"/>
              </a:lnSpc>
            </a:pP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Лаьтта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меттиг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№ 9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Табарак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pPr lvl="0"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кхочушъяран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хан: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Ехачу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хенахь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хенаш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5-6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144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1FB3E-D7DD-4CAA-AADB-174007FDA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8BEE7-E2F8-406C-ABE4-234F4AC02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DF5C8-E1A5-4A37-B1AD-55966C9D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9455" y="934413"/>
            <a:ext cx="1153621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кхочушъярехь</a:t>
            </a:r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коьрта</a:t>
            </a:r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кепаш</a:t>
            </a:r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0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Кхелхинчу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СВО-н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турпалхочун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дай-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наношца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цхьаьнакхетар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школехь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турпалхочун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мемориалехь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музейхь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ООД,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куьйган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белхийн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суьртийн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гайтам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хьехархойн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цхьаьна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бар, дай-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наношна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лерина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буклеташ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«Герои СВО - Наш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Махкахой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Даймехкан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тӀамах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хаамаш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гулбар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тӀеман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-патриотически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эшарш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ладогӀар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Ӏамор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дай-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наношна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хьехархошна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лерина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консультацеш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яр.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Дешаран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гӀуллакхаш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кепах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дӀахӀоттамах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тӀедилларш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кхочушдан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аьтто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гӀирсех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кепех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дара,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иштта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хӀора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жигаралла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синхааман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нагрузка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алсамъяккхархьама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леррина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приемаш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лелайора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тӀеоьцуш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жигара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яр.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Цунна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аьтто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дустарца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хаттаршца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ша-ша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тӀедилларш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дарца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зеделларг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тӀедерзарца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вовшашна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хьехархочуьнга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хаттарш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дала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тӀедиллар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йолчу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методически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приёмаша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Иштта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патриотически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ерзорехь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гӀо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дилларо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патриотически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эшарш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дагахь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Ӏаморо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ловзарех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ловзаро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</a:t>
            </a:r>
          </a:p>
          <a:p>
            <a:pPr lvl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68359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</TotalTime>
  <Words>2623</Words>
  <Application>Microsoft Office PowerPoint</Application>
  <PresentationFormat>Произвольный</PresentationFormat>
  <Paragraphs>367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INFO</dc:creator>
  <cp:lastModifiedBy>INFO</cp:lastModifiedBy>
  <cp:revision>153</cp:revision>
  <dcterms:created xsi:type="dcterms:W3CDTF">2025-01-16T08:44:10Z</dcterms:created>
  <dcterms:modified xsi:type="dcterms:W3CDTF">2025-02-07T12:27:05Z</dcterms:modified>
</cp:coreProperties>
</file>